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9" r:id="rId1"/>
  </p:sldMasterIdLst>
  <p:notesMasterIdLst>
    <p:notesMasterId r:id="rId69"/>
  </p:notesMasterIdLst>
  <p:handoutMasterIdLst>
    <p:handoutMasterId r:id="rId70"/>
  </p:handoutMasterIdLst>
  <p:sldIdLst>
    <p:sldId id="299" r:id="rId2"/>
    <p:sldId id="392" r:id="rId3"/>
    <p:sldId id="264" r:id="rId4"/>
    <p:sldId id="262" r:id="rId5"/>
    <p:sldId id="267" r:id="rId6"/>
    <p:sldId id="268" r:id="rId7"/>
    <p:sldId id="269" r:id="rId8"/>
    <p:sldId id="270" r:id="rId9"/>
    <p:sldId id="271" r:id="rId10"/>
    <p:sldId id="272" r:id="rId11"/>
    <p:sldId id="273" r:id="rId12"/>
    <p:sldId id="274" r:id="rId13"/>
    <p:sldId id="275" r:id="rId14"/>
    <p:sldId id="276" r:id="rId15"/>
    <p:sldId id="277" r:id="rId16"/>
    <p:sldId id="278" r:id="rId17"/>
    <p:sldId id="279" r:id="rId18"/>
    <p:sldId id="265" r:id="rId19"/>
    <p:sldId id="266" r:id="rId20"/>
    <p:sldId id="280" r:id="rId21"/>
    <p:sldId id="284" r:id="rId22"/>
    <p:sldId id="281" r:id="rId23"/>
    <p:sldId id="282" r:id="rId24"/>
    <p:sldId id="283" r:id="rId25"/>
    <p:sldId id="285" r:id="rId26"/>
    <p:sldId id="287" r:id="rId27"/>
    <p:sldId id="288" r:id="rId28"/>
    <p:sldId id="289" r:id="rId29"/>
    <p:sldId id="290" r:id="rId30"/>
    <p:sldId id="286" r:id="rId31"/>
    <p:sldId id="291" r:id="rId32"/>
    <p:sldId id="292" r:id="rId33"/>
    <p:sldId id="293" r:id="rId34"/>
    <p:sldId id="298" r:id="rId35"/>
    <p:sldId id="294" r:id="rId36"/>
    <p:sldId id="297" r:id="rId37"/>
    <p:sldId id="301" r:id="rId38"/>
    <p:sldId id="302" r:id="rId39"/>
    <p:sldId id="303" r:id="rId40"/>
    <p:sldId id="304" r:id="rId41"/>
    <p:sldId id="305" r:id="rId42"/>
    <p:sldId id="306" r:id="rId43"/>
    <p:sldId id="307" r:id="rId44"/>
    <p:sldId id="308" r:id="rId45"/>
    <p:sldId id="309" r:id="rId46"/>
    <p:sldId id="310" r:id="rId47"/>
    <p:sldId id="311" r:id="rId48"/>
    <p:sldId id="312" r:id="rId49"/>
    <p:sldId id="313" r:id="rId50"/>
    <p:sldId id="314" r:id="rId51"/>
    <p:sldId id="315" r:id="rId52"/>
    <p:sldId id="316" r:id="rId53"/>
    <p:sldId id="317" r:id="rId54"/>
    <p:sldId id="318" r:id="rId55"/>
    <p:sldId id="319" r:id="rId56"/>
    <p:sldId id="320" r:id="rId57"/>
    <p:sldId id="321" r:id="rId58"/>
    <p:sldId id="322" r:id="rId59"/>
    <p:sldId id="323" r:id="rId60"/>
    <p:sldId id="324" r:id="rId61"/>
    <p:sldId id="325" r:id="rId62"/>
    <p:sldId id="326" r:id="rId63"/>
    <p:sldId id="327" r:id="rId64"/>
    <p:sldId id="328" r:id="rId65"/>
    <p:sldId id="329" r:id="rId66"/>
    <p:sldId id="330" r:id="rId67"/>
    <p:sldId id="300" r:id="rId68"/>
  </p:sldIdLst>
  <p:sldSz cx="9144000" cy="6858000" type="screen4x3"/>
  <p:notesSz cx="6858000" cy="9144000"/>
  <p:defaultTextStyle>
    <a:defPPr>
      <a:defRPr lang="id-ID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029" autoAdjust="0"/>
    <p:restoredTop sz="78674" autoAdjust="0"/>
  </p:normalViewPr>
  <p:slideViewPr>
    <p:cSldViewPr snapToGrid="0">
      <p:cViewPr varScale="1">
        <p:scale>
          <a:sx n="65" d="100"/>
          <a:sy n="65" d="100"/>
        </p:scale>
        <p:origin x="1632" y="38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1482"/>
    </p:cViewPr>
  </p:sorterViewPr>
  <p:notesViewPr>
    <p:cSldViewPr snapToGrid="0">
      <p:cViewPr varScale="1">
        <p:scale>
          <a:sx n="90" d="100"/>
          <a:sy n="90" d="100"/>
        </p:scale>
        <p:origin x="3696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0DD337-6DA0-443D-B66A-851E4657E454}" type="datetimeFigureOut">
              <a:rPr lang="id-ID" smtClean="0"/>
              <a:pPr/>
              <a:t>10/07/2019</a:t>
            </a:fld>
            <a:endParaRPr lang="id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866E5B-5AB9-40A0-ACF2-7BF32295F0B3}" type="slidenum">
              <a:rPr lang="id-ID" smtClean="0"/>
              <a:pPr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48850601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ABA3FA-A0AA-4211-8CAF-F15B104CC6F9}" type="datetimeFigureOut">
              <a:rPr lang="id-ID" smtClean="0"/>
              <a:pPr/>
              <a:t>10/07/2019</a:t>
            </a:fld>
            <a:endParaRPr lang="id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d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48818C-C5E6-444A-A9F7-917A97CA3904}" type="slidenum">
              <a:rPr lang="id-ID" smtClean="0"/>
              <a:pPr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1172067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Bagian</a:t>
            </a:r>
            <a:r>
              <a:rPr lang="en-US" dirty="0"/>
              <a:t> 1</a:t>
            </a:r>
          </a:p>
          <a:p>
            <a:r>
              <a:rPr lang="en-US" dirty="0" err="1"/>
              <a:t>Tuples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3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9300699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sz="1200" u="sng" dirty="0" err="1">
                <a:solidFill>
                  <a:schemeClr val="bg2">
                    <a:lumMod val="25000"/>
                  </a:schemeClr>
                </a:solidFill>
              </a:rPr>
              <a:t>Tuples</a:t>
            </a:r>
            <a:r>
              <a:rPr lang="en-US" sz="1200" u="sng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u="sng" dirty="0" err="1">
                <a:solidFill>
                  <a:schemeClr val="bg2">
                    <a:lumMod val="25000"/>
                  </a:schemeClr>
                </a:solidFill>
              </a:rPr>
              <a:t>bersifat</a:t>
            </a:r>
            <a:r>
              <a:rPr lang="en-US" sz="1200" u="sng" dirty="0">
                <a:solidFill>
                  <a:schemeClr val="bg2">
                    <a:lumMod val="25000"/>
                  </a:schemeClr>
                </a:solidFill>
              </a:rPr>
              <a:t> immutable</a:t>
            </a:r>
            <a:endParaRPr lang="en-US" sz="1200" dirty="0">
              <a:solidFill>
                <a:schemeClr val="bg2">
                  <a:lumMod val="25000"/>
                </a:schemeClr>
              </a:solidFill>
            </a:endParaRPr>
          </a:p>
          <a:p>
            <a:pPr lvl="0">
              <a:spcBef>
                <a:spcPts val="1000"/>
              </a:spcBef>
              <a:defRPr/>
            </a:pP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Artinya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bahwa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isi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dari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tuples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tersebut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tetap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tidak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dapat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diubah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.</a:t>
            </a:r>
          </a:p>
          <a:p>
            <a:pPr lvl="0">
              <a:spcBef>
                <a:spcPts val="1000"/>
              </a:spcBef>
              <a:defRPr/>
            </a:pPr>
            <a:endParaRPr lang="en-US" sz="1200" dirty="0">
              <a:solidFill>
                <a:schemeClr val="bg2">
                  <a:lumMod val="25000"/>
                </a:schemeClr>
              </a:solidFill>
            </a:endParaRPr>
          </a:p>
          <a:p>
            <a:pPr lvl="0">
              <a:spcBef>
                <a:spcPts val="1000"/>
              </a:spcBef>
              <a:defRPr/>
            </a:pP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Contoh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:</a:t>
            </a:r>
          </a:p>
          <a:p>
            <a:pPr lvl="0">
              <a:spcBef>
                <a:spcPts val="1000"/>
              </a:spcBef>
              <a:defRPr/>
            </a:pP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Ratings [2] = 4,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hal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ini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TIDAK DAPAT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dilakukan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karena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nilai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sebenarnya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dari</a:t>
            </a:r>
            <a:endParaRPr lang="en-US" sz="1200" dirty="0">
              <a:solidFill>
                <a:schemeClr val="bg2">
                  <a:lumMod val="25000"/>
                </a:schemeClr>
              </a:solidFill>
            </a:endParaRPr>
          </a:p>
          <a:p>
            <a:pPr lvl="0">
              <a:spcBef>
                <a:spcPts val="1000"/>
              </a:spcBef>
              <a:defRPr/>
            </a:pP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Ratings [2] = 6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u="none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12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037818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sz="1200" u="sng" dirty="0" err="1">
                <a:solidFill>
                  <a:schemeClr val="bg2">
                    <a:lumMod val="25000"/>
                  </a:schemeClr>
                </a:solidFill>
              </a:rPr>
              <a:t>Tuples</a:t>
            </a:r>
            <a:r>
              <a:rPr lang="en-US" sz="1200" u="sng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u="sng" dirty="0" err="1">
                <a:solidFill>
                  <a:schemeClr val="bg2">
                    <a:lumMod val="25000"/>
                  </a:schemeClr>
                </a:solidFill>
              </a:rPr>
              <a:t>bersifat</a:t>
            </a:r>
            <a:r>
              <a:rPr lang="en-US" sz="1200" u="sng" dirty="0">
                <a:solidFill>
                  <a:schemeClr val="bg2">
                    <a:lumMod val="25000"/>
                  </a:schemeClr>
                </a:solidFill>
              </a:rPr>
              <a:t> immutable</a:t>
            </a:r>
          </a:p>
          <a:p>
            <a:pPr lvl="0">
              <a:spcBef>
                <a:spcPts val="1000"/>
              </a:spcBef>
              <a:defRPr/>
            </a:pP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Jika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ada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2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tuples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dapat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berisi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anggota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/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elemen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yang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berbeda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u="none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13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037818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Jika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ingin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melakukan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manipulasi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pada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isi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tuples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maka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buatlah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variabel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baru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untuk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menyimpan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hasil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manipulasinya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.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sz="1200" i="0" strike="noStrike" kern="1200" cap="none" spc="0" normalizeH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Contoh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: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Akan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melakukan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pengurutan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(sort)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dari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isi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tuple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.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Maka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digunakan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variabel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baru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dengan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nama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: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RatingsSorted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.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sz="1200" i="0" strike="noStrike" kern="1200" cap="none" spc="0" normalizeH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200" i="0" strike="noStrike" kern="1200" cap="none" spc="0" normalizeH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Ratings</a:t>
            </a:r>
            <a:r>
              <a:rPr kumimoji="0" lang="en-US" sz="1200" i="0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=(10, 9, 6, 5, 10, 8, 9, 6, 2)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200" i="0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RatingsSorted</a:t>
            </a:r>
            <a:r>
              <a:rPr kumimoji="0" lang="en-US" sz="1200" i="0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= sorted (ratings)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sz="1200" i="0" strike="noStrike" kern="1200" cap="none" spc="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200" i="0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Hasilnya</a:t>
            </a:r>
            <a:r>
              <a:rPr kumimoji="0" lang="en-US" sz="1200" i="0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adalah</a:t>
            </a:r>
            <a:r>
              <a:rPr kumimoji="0" lang="en-US" sz="1200" i="0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: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200" i="0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ratingsSorted</a:t>
            </a:r>
            <a:r>
              <a:rPr kumimoji="0" lang="en-US" sz="1200" i="0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: (10, 9, 6, 5, 10, 8, 9, 6, 2)</a:t>
            </a:r>
            <a:endParaRPr kumimoji="0" lang="en-US" sz="1200" i="0" strike="noStrike" kern="1200" cap="none" spc="0" normalizeH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14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037818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Pada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tuples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dapat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dibuat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tuples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bersarang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(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tuples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nesting)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sz="1200" i="0" strike="noStrike" kern="1200" cap="none" spc="0" normalizeH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Contoh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ke-1: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200" i="0" strike="noStrike" kern="1200" cap="none" spc="0" normalizeH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NT [2] </a:t>
            </a:r>
            <a:r>
              <a:rPr kumimoji="0" lang="en-US" sz="1200" i="0" strike="noStrike" kern="1200" cap="none" spc="0" normalizeH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berisi</a:t>
            </a:r>
            <a:r>
              <a:rPr kumimoji="0" lang="en-US" sz="1200" i="0" strike="noStrike" kern="1200" cap="none" spc="0" normalizeH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2 </a:t>
            </a:r>
            <a:r>
              <a:rPr kumimoji="0" lang="en-US" sz="1200" i="0" strike="noStrike" kern="1200" cap="none" spc="0" normalizeH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anggota</a:t>
            </a:r>
            <a:r>
              <a:rPr kumimoji="0" lang="en-US" sz="1200" i="0" strike="noStrike" kern="1200" cap="none" spc="0" normalizeH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yaitu</a:t>
            </a:r>
            <a:r>
              <a:rPr kumimoji="0" lang="en-US" sz="1200" i="0" strike="noStrike" kern="1200" cap="none" spc="0" normalizeH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: “pop”, </a:t>
            </a:r>
            <a:r>
              <a:rPr kumimoji="0" lang="en-US" sz="1200" i="0" strike="noStrike" kern="1200" cap="none" spc="0" normalizeH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dan</a:t>
            </a:r>
            <a:r>
              <a:rPr kumimoji="0" lang="en-US" sz="1200" i="0" strike="noStrike" kern="1200" cap="none" spc="0" normalizeH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“rock” , </a:t>
            </a:r>
            <a:r>
              <a:rPr kumimoji="0" lang="en-US" sz="1200" i="0" strike="noStrike" kern="1200" cap="none" spc="0" normalizeH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hal</a:t>
            </a:r>
            <a:r>
              <a:rPr kumimoji="0" lang="en-US" sz="1200" i="0" strike="noStrike" kern="1200" cap="none" spc="0" normalizeH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ini</a:t>
            </a:r>
            <a:r>
              <a:rPr kumimoji="0" lang="en-US" sz="1200" i="0" strike="noStrike" kern="1200" cap="none" spc="0" normalizeH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mengakibatkan</a:t>
            </a:r>
            <a:r>
              <a:rPr kumimoji="0" lang="en-US" sz="1200" i="0" strike="noStrike" kern="1200" cap="none" spc="0" normalizeH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tuples</a:t>
            </a:r>
            <a:r>
              <a:rPr kumimoji="0" lang="en-US" sz="1200" i="0" strike="noStrike" kern="1200" cap="none" spc="0" normalizeH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menjadi</a:t>
            </a:r>
            <a:r>
              <a:rPr kumimoji="0" lang="en-US" sz="1200" i="0" strike="noStrike" kern="1200" cap="none" spc="0" normalizeH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bersarang</a:t>
            </a:r>
            <a:r>
              <a:rPr kumimoji="0" lang="en-US" sz="1200" i="0" strike="noStrike" kern="1200" cap="none" spc="0" normalizeH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sz="1200" i="0" strike="noStrike" kern="1200" cap="none" spc="0" normalizeH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15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037818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sng" baseline="0" dirty="0" err="1"/>
              <a:t>Tuples</a:t>
            </a:r>
            <a:r>
              <a:rPr lang="en-US" u="sng" baseline="0" dirty="0"/>
              <a:t> </a:t>
            </a:r>
            <a:r>
              <a:rPr lang="en-US" u="sng" baseline="0" dirty="0" err="1"/>
              <a:t>bersarang</a:t>
            </a:r>
            <a:endParaRPr lang="en-US" u="sng" baseline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u="none" baseline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none" baseline="0" dirty="0" err="1"/>
              <a:t>Pada</a:t>
            </a:r>
            <a:r>
              <a:rPr lang="en-US" u="none" baseline="0" dirty="0"/>
              <a:t> </a:t>
            </a:r>
            <a:r>
              <a:rPr lang="en-US" u="none" baseline="0" dirty="0" err="1"/>
              <a:t>contoh</a:t>
            </a:r>
            <a:r>
              <a:rPr lang="en-US" u="none" baseline="0" dirty="0"/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none" baseline="0" dirty="0"/>
              <a:t>NT </a:t>
            </a:r>
            <a:r>
              <a:rPr lang="en-US" u="none" baseline="0" dirty="0" err="1"/>
              <a:t>merupakan</a:t>
            </a:r>
            <a:r>
              <a:rPr lang="en-US" u="none" baseline="0" dirty="0"/>
              <a:t> </a:t>
            </a:r>
            <a:r>
              <a:rPr lang="en-US" u="none" baseline="0" dirty="0" err="1"/>
              <a:t>tuple</a:t>
            </a:r>
            <a:r>
              <a:rPr lang="en-US" u="none" baseline="0" dirty="0"/>
              <a:t> </a:t>
            </a:r>
            <a:r>
              <a:rPr lang="en-US" u="none" baseline="0" dirty="0" err="1"/>
              <a:t>bersarang</a:t>
            </a:r>
            <a:r>
              <a:rPr lang="en-US" u="none" baseline="0" dirty="0"/>
              <a:t> </a:t>
            </a:r>
            <a:r>
              <a:rPr lang="en-US" u="none" baseline="0" dirty="0" err="1"/>
              <a:t>dengan</a:t>
            </a:r>
            <a:r>
              <a:rPr lang="en-US" u="none" baseline="0" dirty="0"/>
              <a:t> </a:t>
            </a:r>
            <a:r>
              <a:rPr lang="en-US" u="none" baseline="0" dirty="0" err="1"/>
              <a:t>anggota</a:t>
            </a:r>
            <a:r>
              <a:rPr lang="en-US" u="none" baseline="0" dirty="0"/>
              <a:t>/</a:t>
            </a:r>
            <a:r>
              <a:rPr lang="en-US" u="none" baseline="0" dirty="0" err="1"/>
              <a:t>elemen</a:t>
            </a:r>
            <a:r>
              <a:rPr lang="en-US" u="none" baseline="0" dirty="0"/>
              <a:t> </a:t>
            </a:r>
            <a:r>
              <a:rPr lang="en-US" u="none" baseline="0" dirty="0" err="1"/>
              <a:t>adalah</a:t>
            </a:r>
            <a:r>
              <a:rPr lang="en-US" u="none" baseline="0" dirty="0"/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none" baseline="0" dirty="0"/>
              <a:t>(1, 2, (“pop”, “rock”), (3, 4), (“disco”, (1, 2)))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u="none" baseline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none" baseline="0" dirty="0" err="1"/>
              <a:t>Maka</a:t>
            </a:r>
            <a:r>
              <a:rPr lang="en-US" u="none" baseline="0" dirty="0"/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none" baseline="0" dirty="0" err="1"/>
              <a:t>Contoh</a:t>
            </a:r>
            <a:r>
              <a:rPr lang="en-US" u="none" baseline="0" dirty="0"/>
              <a:t> ke-1: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none" baseline="0" dirty="0"/>
              <a:t>NT [2] = “pop”, “rock”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none" baseline="0" dirty="0"/>
              <a:t>NT [2][0] = “pop”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none" baseline="0" dirty="0"/>
              <a:t>NT [2][1] = “rock”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u="none" baseline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none" baseline="0" dirty="0" err="1"/>
              <a:t>Contoh</a:t>
            </a:r>
            <a:r>
              <a:rPr lang="en-US" u="none" baseline="0" dirty="0"/>
              <a:t> ke-2: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none" baseline="0" dirty="0"/>
              <a:t>NT [3] =3, 4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none" baseline="0" dirty="0"/>
              <a:t>NT [3][0] = 3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none" baseline="0" dirty="0"/>
              <a:t>NT [3][1] = 4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u="none" baseline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none" baseline="0" dirty="0" err="1"/>
              <a:t>Contoh</a:t>
            </a:r>
            <a:r>
              <a:rPr lang="en-US" u="none" baseline="0" dirty="0"/>
              <a:t> ke-3: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none" baseline="0" dirty="0"/>
              <a:t>NT [4] = “disco”, (1, 2)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none" baseline="0" dirty="0"/>
              <a:t>NT [4][0] = “disco”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none" baseline="0" dirty="0"/>
              <a:t>NT [4][1] = (1, 2)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16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037818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sng" baseline="0" dirty="0" err="1"/>
              <a:t>Tuples</a:t>
            </a:r>
            <a:r>
              <a:rPr lang="en-US" u="sng" baseline="0" dirty="0"/>
              <a:t> </a:t>
            </a:r>
            <a:r>
              <a:rPr lang="en-US" u="sng" baseline="0" dirty="0" err="1"/>
              <a:t>bersarang</a:t>
            </a:r>
            <a:endParaRPr lang="en-US" u="sng" baseline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u="none" baseline="0" dirty="0"/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Dapat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dibuat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lebih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dari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1 level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bersarang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.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sz="1200" i="0" strike="noStrike" kern="1200" cap="none" spc="0" normalizeH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Tampak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pada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Contoh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ke-1: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NT [2]</a:t>
            </a:r>
            <a:r>
              <a:rPr lang="en-US" sz="1200" baseline="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memiliki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2 level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sarang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dengan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: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Sarang</a:t>
            </a:r>
            <a:r>
              <a:rPr lang="en-US" sz="1200" baseline="0" dirty="0">
                <a:solidFill>
                  <a:schemeClr val="bg2">
                    <a:lumMod val="25000"/>
                  </a:schemeClr>
                </a:solidFill>
              </a:rPr>
              <a:t> l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evel ke-1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adalah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NT[2][0] =“pop”</a:t>
            </a:r>
            <a:r>
              <a:rPr lang="en-US" sz="1200" baseline="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baseline="0" dirty="0" err="1">
                <a:solidFill>
                  <a:schemeClr val="bg2">
                    <a:lumMod val="25000"/>
                  </a:schemeClr>
                </a:solidFill>
              </a:rPr>
              <a:t>dan</a:t>
            </a:r>
            <a:r>
              <a:rPr lang="en-US" sz="1200" baseline="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NT[2][1] =“rock”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Sarang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level ke-2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adalah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NT [2][1][0] = r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dan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NT [2][1][1] = o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1200" u="none" baseline="0" dirty="0">
              <a:solidFill>
                <a:schemeClr val="bg2">
                  <a:lumMod val="25000"/>
                </a:schemeClr>
              </a:solidFill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200" u="none" baseline="0" dirty="0" err="1">
                <a:solidFill>
                  <a:schemeClr val="bg2">
                    <a:lumMod val="25000"/>
                  </a:schemeClr>
                </a:solidFill>
              </a:rPr>
              <a:t>Tampak</a:t>
            </a:r>
            <a:r>
              <a:rPr lang="en-US" sz="1200" u="none" baseline="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u="none" baseline="0" dirty="0" err="1">
                <a:solidFill>
                  <a:schemeClr val="bg2">
                    <a:lumMod val="25000"/>
                  </a:schemeClr>
                </a:solidFill>
              </a:rPr>
              <a:t>pada</a:t>
            </a:r>
            <a:r>
              <a:rPr lang="en-US" sz="1200" u="none" baseline="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u="none" baseline="0" dirty="0" err="1">
                <a:solidFill>
                  <a:schemeClr val="bg2">
                    <a:lumMod val="25000"/>
                  </a:schemeClr>
                </a:solidFill>
              </a:rPr>
              <a:t>contoh</a:t>
            </a:r>
            <a:r>
              <a:rPr lang="en-US" sz="1200" u="none" baseline="0" dirty="0">
                <a:solidFill>
                  <a:schemeClr val="bg2">
                    <a:lumMod val="25000"/>
                  </a:schemeClr>
                </a:solidFill>
              </a:rPr>
              <a:t> ke-2: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200" u="none" baseline="0" dirty="0">
                <a:solidFill>
                  <a:schemeClr val="bg2">
                    <a:lumMod val="25000"/>
                  </a:schemeClr>
                </a:solidFill>
              </a:rPr>
              <a:t>NT [4] </a:t>
            </a:r>
            <a:r>
              <a:rPr lang="en-US" sz="1200" u="none" baseline="0" dirty="0" err="1">
                <a:solidFill>
                  <a:schemeClr val="bg2">
                    <a:lumMod val="25000"/>
                  </a:schemeClr>
                </a:solidFill>
              </a:rPr>
              <a:t>memiliki</a:t>
            </a:r>
            <a:r>
              <a:rPr lang="en-US" sz="1200" u="none" baseline="0" dirty="0">
                <a:solidFill>
                  <a:schemeClr val="bg2">
                    <a:lumMod val="25000"/>
                  </a:schemeClr>
                </a:solidFill>
              </a:rPr>
              <a:t> 2 level </a:t>
            </a:r>
            <a:r>
              <a:rPr lang="en-US" sz="1200" u="none" baseline="0" dirty="0" err="1">
                <a:solidFill>
                  <a:schemeClr val="bg2">
                    <a:lumMod val="25000"/>
                  </a:schemeClr>
                </a:solidFill>
              </a:rPr>
              <a:t>sarang</a:t>
            </a:r>
            <a:r>
              <a:rPr lang="en-US" sz="1200" u="none" baseline="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u="none" baseline="0" dirty="0" err="1">
                <a:solidFill>
                  <a:schemeClr val="bg2">
                    <a:lumMod val="25000"/>
                  </a:schemeClr>
                </a:solidFill>
              </a:rPr>
              <a:t>dengan</a:t>
            </a:r>
            <a:r>
              <a:rPr lang="en-US" sz="1200" u="none" baseline="0" dirty="0">
                <a:solidFill>
                  <a:schemeClr val="bg2">
                    <a:lumMod val="25000"/>
                  </a:schemeClr>
                </a:solidFill>
              </a:rPr>
              <a:t>: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200" u="none" baseline="0" dirty="0" err="1">
                <a:solidFill>
                  <a:schemeClr val="bg2">
                    <a:lumMod val="25000"/>
                  </a:schemeClr>
                </a:solidFill>
              </a:rPr>
              <a:t>Sarang</a:t>
            </a:r>
            <a:r>
              <a:rPr lang="en-US" sz="1200" u="none" baseline="0" dirty="0">
                <a:solidFill>
                  <a:schemeClr val="bg2">
                    <a:lumMod val="25000"/>
                  </a:schemeClr>
                </a:solidFill>
              </a:rPr>
              <a:t> level ke-1 </a:t>
            </a:r>
            <a:r>
              <a:rPr lang="en-US" sz="1200" u="none" baseline="0" dirty="0" err="1">
                <a:solidFill>
                  <a:schemeClr val="bg2">
                    <a:lumMod val="25000"/>
                  </a:schemeClr>
                </a:solidFill>
              </a:rPr>
              <a:t>adalah</a:t>
            </a:r>
            <a:r>
              <a:rPr lang="en-US" sz="1200" u="none" baseline="0" dirty="0">
                <a:solidFill>
                  <a:schemeClr val="bg2">
                    <a:lumMod val="25000"/>
                  </a:schemeClr>
                </a:solidFill>
              </a:rPr>
              <a:t> NT [4, 0] = “disco” </a:t>
            </a:r>
            <a:r>
              <a:rPr lang="en-US" sz="1200" u="none" baseline="0" dirty="0" err="1">
                <a:solidFill>
                  <a:schemeClr val="bg2">
                    <a:lumMod val="25000"/>
                  </a:schemeClr>
                </a:solidFill>
              </a:rPr>
              <a:t>dan</a:t>
            </a:r>
            <a:r>
              <a:rPr lang="en-US" sz="1200" u="none" baseline="0" dirty="0">
                <a:solidFill>
                  <a:schemeClr val="bg2">
                    <a:lumMod val="25000"/>
                  </a:schemeClr>
                </a:solidFill>
              </a:rPr>
              <a:t> NT [4, 1] = (1, 2) 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200" u="none" baseline="0" dirty="0" err="1">
                <a:solidFill>
                  <a:schemeClr val="bg2">
                    <a:lumMod val="25000"/>
                  </a:schemeClr>
                </a:solidFill>
              </a:rPr>
              <a:t>Sarang</a:t>
            </a:r>
            <a:r>
              <a:rPr lang="en-US" sz="1200" u="none" baseline="0" dirty="0">
                <a:solidFill>
                  <a:schemeClr val="bg2">
                    <a:lumMod val="25000"/>
                  </a:schemeClr>
                </a:solidFill>
              </a:rPr>
              <a:t> level ke-2 </a:t>
            </a:r>
            <a:r>
              <a:rPr lang="en-US" sz="1200" u="none" baseline="0" dirty="0" err="1">
                <a:solidFill>
                  <a:schemeClr val="bg2">
                    <a:lumMod val="25000"/>
                  </a:schemeClr>
                </a:solidFill>
              </a:rPr>
              <a:t>adalah</a:t>
            </a:r>
            <a:r>
              <a:rPr lang="en-US" sz="1200" u="none" baseline="0" dirty="0">
                <a:solidFill>
                  <a:schemeClr val="bg2">
                    <a:lumMod val="25000"/>
                  </a:schemeClr>
                </a:solidFill>
              </a:rPr>
              <a:t> NT[4][0][0] = 1 </a:t>
            </a:r>
            <a:r>
              <a:rPr lang="en-US" sz="1200" u="none" baseline="0" dirty="0" err="1">
                <a:solidFill>
                  <a:schemeClr val="bg2">
                    <a:lumMod val="25000"/>
                  </a:schemeClr>
                </a:solidFill>
              </a:rPr>
              <a:t>dan</a:t>
            </a:r>
            <a:r>
              <a:rPr lang="en-US" sz="1200" u="none" baseline="0" dirty="0">
                <a:solidFill>
                  <a:schemeClr val="bg2">
                    <a:lumMod val="25000"/>
                  </a:schemeClr>
                </a:solidFill>
              </a:rPr>
              <a:t> NT[4][0][1] = 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17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037818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Bagian</a:t>
            </a:r>
            <a:r>
              <a:rPr lang="en-US" dirty="0"/>
              <a:t> 2</a:t>
            </a:r>
          </a:p>
          <a:p>
            <a:r>
              <a:rPr lang="en-US" dirty="0"/>
              <a:t>Lists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18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9300699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200" i="0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List </a:t>
            </a:r>
            <a:r>
              <a:rPr kumimoji="0" lang="en-US" sz="1200" i="0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merupakan</a:t>
            </a:r>
            <a:r>
              <a:rPr kumimoji="0" lang="en-US" sz="1200" i="0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daftar</a:t>
            </a:r>
            <a:r>
              <a:rPr kumimoji="0" lang="en-US" sz="1200" i="0" strike="noStrike" kern="1200" cap="none" spc="0" normalizeH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yang </a:t>
            </a:r>
            <a:r>
              <a:rPr kumimoji="0" lang="en-US" sz="1200" i="0" strike="noStrike" kern="1200" cap="none" spc="0" normalizeH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memiliki</a:t>
            </a:r>
            <a:r>
              <a:rPr kumimoji="0" lang="en-US" sz="1200" i="0" strike="noStrike" kern="1200" cap="none" spc="0" normalizeH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anggota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/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elemen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yang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berurutan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.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Anggota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/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elemen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dari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list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dituliskan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diantara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tanda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kurung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siku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[…]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dan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masing-masing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anggota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/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elemen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dipisahkan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oleh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tanda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koma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(,).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List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bersifat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b="1" dirty="0">
                <a:solidFill>
                  <a:schemeClr val="bg2">
                    <a:lumMod val="25000"/>
                  </a:schemeClr>
                </a:solidFill>
              </a:rPr>
              <a:t>mutable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(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tidak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tetap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).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sz="1200" i="0" strike="noStrike" kern="1200" cap="none" spc="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i="0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List </a:t>
            </a:r>
            <a:r>
              <a:rPr kumimoji="0" lang="en-US" sz="1200" i="0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dapat</a:t>
            </a:r>
            <a:r>
              <a:rPr kumimoji="0" lang="en-US" sz="1200" i="0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berisikan</a:t>
            </a:r>
            <a:r>
              <a:rPr kumimoji="0" lang="en-US" sz="1200" i="0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anggota</a:t>
            </a:r>
            <a:r>
              <a:rPr kumimoji="0" lang="en-US" sz="1200" i="0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/</a:t>
            </a:r>
            <a:r>
              <a:rPr kumimoji="0" lang="en-US" sz="1200" i="0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elemen</a:t>
            </a:r>
            <a:r>
              <a:rPr kumimoji="0" lang="en-US" sz="1200" i="0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dengan</a:t>
            </a:r>
            <a:r>
              <a:rPr kumimoji="0" lang="en-US" sz="1200" i="0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tipe</a:t>
            </a:r>
            <a:r>
              <a:rPr kumimoji="0" lang="en-US" sz="1200" i="0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data string, integer, float, </a:t>
            </a:r>
            <a:r>
              <a:rPr kumimoji="0" lang="en-US" sz="1200" i="0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bersarang</a:t>
            </a:r>
            <a:r>
              <a:rPr kumimoji="0" lang="en-US" sz="1200" i="0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sz="1200" i="0" strike="noStrike" kern="1200" cap="none" spc="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endParaRPr lang="en-US" u="none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19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037818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i="0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Anggota</a:t>
            </a:r>
            <a:r>
              <a:rPr lang="en-US" sz="1200" baseline="0" dirty="0">
                <a:solidFill>
                  <a:schemeClr val="bg2">
                    <a:lumMod val="25000"/>
                  </a:schemeClr>
                </a:solidFill>
              </a:rPr>
              <a:t>/</a:t>
            </a:r>
            <a:r>
              <a:rPr lang="en-US" sz="1200" baseline="0" dirty="0" err="1">
                <a:solidFill>
                  <a:schemeClr val="bg2">
                    <a:lumMod val="25000"/>
                  </a:schemeClr>
                </a:solidFill>
              </a:rPr>
              <a:t>elemen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pada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list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dapat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diakses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dengan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menggunakan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indeks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.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Indeks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pada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list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dapat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dibuat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dalam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bentuk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indeks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positif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maupun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indeks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negatif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i="0" strike="noStrike" kern="1200" cap="none" spc="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i="0" u="none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Contoh</a:t>
            </a:r>
            <a:r>
              <a:rPr kumimoji="0" lang="en-US" sz="110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List “L” </a:t>
            </a:r>
            <a:r>
              <a:rPr kumimoji="0" lang="en-US" sz="1100" i="0" u="none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beranggotakan</a:t>
            </a:r>
            <a:r>
              <a:rPr kumimoji="0" lang="en-US" sz="110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= “Michael Jackson”, 10.1, 1982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 = [“Michael Jackson”, 10.1, 1982]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i="0" u="none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Maka</a:t>
            </a:r>
            <a:r>
              <a:rPr kumimoji="0" lang="en-US" sz="110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100" i="0" u="none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dapat</a:t>
            </a:r>
            <a:r>
              <a:rPr kumimoji="0" lang="en-US" sz="110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100" i="0" u="none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diakses</a:t>
            </a:r>
            <a:r>
              <a:rPr kumimoji="0" lang="en-US" sz="110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100" i="0" u="none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dengan</a:t>
            </a:r>
            <a:r>
              <a:rPr kumimoji="0" lang="en-US" sz="110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100" i="0" u="none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indeks</a:t>
            </a:r>
            <a:r>
              <a:rPr kumimoji="0" lang="en-US" sz="110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100" i="0" u="none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positif</a:t>
            </a:r>
            <a:r>
              <a:rPr kumimoji="0" lang="en-US" sz="110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100" i="0" u="none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adalah</a:t>
            </a:r>
            <a:r>
              <a:rPr kumimoji="0" lang="en-US" sz="110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 [0] = “Michael Jackson”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 [1] = 10.1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 [2] = 1982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20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0378180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i="0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Anggota</a:t>
            </a:r>
            <a:r>
              <a:rPr lang="en-US" sz="1200" baseline="0" dirty="0">
                <a:solidFill>
                  <a:schemeClr val="bg2">
                    <a:lumMod val="25000"/>
                  </a:schemeClr>
                </a:solidFill>
              </a:rPr>
              <a:t>/</a:t>
            </a:r>
            <a:r>
              <a:rPr lang="en-US" sz="1200" baseline="0" dirty="0" err="1">
                <a:solidFill>
                  <a:schemeClr val="bg2">
                    <a:lumMod val="25000"/>
                  </a:schemeClr>
                </a:solidFill>
              </a:rPr>
              <a:t>elemen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pada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list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dapat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diakses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dengan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menggunakan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indeks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.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Indeks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pada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list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dapat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dibuat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dalam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bentuk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indeks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positif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maupun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indeks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negatif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i="0" strike="noStrike" kern="1200" cap="none" spc="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i="0" u="none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Contoh</a:t>
            </a:r>
            <a:r>
              <a:rPr kumimoji="0" lang="en-US" sz="110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List “L” </a:t>
            </a:r>
            <a:r>
              <a:rPr kumimoji="0" lang="en-US" sz="1100" i="0" u="none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beranggotakan</a:t>
            </a:r>
            <a:r>
              <a:rPr kumimoji="0" lang="en-US" sz="110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= “Michael Jackson”, 10.1, 1982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 = [“Michael Jackson”, 10.1, 1982]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i="0" u="none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Maka</a:t>
            </a:r>
            <a:r>
              <a:rPr kumimoji="0" lang="en-US" sz="110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100" i="0" u="none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dapat</a:t>
            </a:r>
            <a:r>
              <a:rPr kumimoji="0" lang="en-US" sz="110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100" i="0" u="none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diakses</a:t>
            </a:r>
            <a:r>
              <a:rPr kumimoji="0" lang="en-US" sz="110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100" i="0" u="none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dengan</a:t>
            </a:r>
            <a:r>
              <a:rPr kumimoji="0" lang="en-US" sz="110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100" i="0" u="none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indeks</a:t>
            </a:r>
            <a:r>
              <a:rPr kumimoji="0" lang="en-US" sz="110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100" i="0" u="none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negatif</a:t>
            </a:r>
            <a:r>
              <a:rPr kumimoji="0" lang="en-US" sz="110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100" i="0" u="none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adalah</a:t>
            </a:r>
            <a:r>
              <a:rPr kumimoji="0" lang="en-US" sz="110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 [-3] = “Michael Jackson”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 [-2] = 10.1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 [-1] = 1982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21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037818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400" u="sng" dirty="0" err="1">
                <a:solidFill>
                  <a:schemeClr val="bg2">
                    <a:lumMod val="25000"/>
                  </a:schemeClr>
                </a:solidFill>
              </a:rPr>
              <a:t>Tuples</a:t>
            </a:r>
            <a:endParaRPr kumimoji="0" lang="en-US" sz="1400" i="0" u="sng" strike="noStrike" kern="1200" cap="none" spc="0" normalizeH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lvl="0">
              <a:spcBef>
                <a:spcPts val="1000"/>
              </a:spcBef>
              <a:defRPr/>
            </a:pPr>
            <a:r>
              <a:rPr kumimoji="0" lang="en-US" sz="1200" i="0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Merupakan</a:t>
            </a:r>
            <a:r>
              <a:rPr kumimoji="0" lang="en-US" sz="1200" i="0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lang="en-US" dirty="0" err="1"/>
              <a:t>stuktur</a:t>
            </a:r>
            <a:r>
              <a:rPr lang="en-US" dirty="0"/>
              <a:t> data yang </a:t>
            </a:r>
            <a:r>
              <a:rPr lang="en-US" dirty="0" err="1"/>
              <a:t>digunakan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menyimpan</a:t>
            </a:r>
            <a:r>
              <a:rPr lang="en-US" dirty="0"/>
              <a:t> </a:t>
            </a:r>
            <a:r>
              <a:rPr lang="en-US" dirty="0" err="1"/>
              <a:t>sekumpulan</a:t>
            </a:r>
            <a:r>
              <a:rPr lang="en-US" dirty="0"/>
              <a:t> data.</a:t>
            </a:r>
          </a:p>
          <a:p>
            <a:pPr lvl="0">
              <a:spcBef>
                <a:spcPts val="1000"/>
              </a:spcBef>
              <a:defRPr/>
            </a:pPr>
            <a:r>
              <a:rPr kumimoji="0" lang="en-US" sz="1200" i="0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Tuples</a:t>
            </a:r>
            <a:r>
              <a:rPr kumimoji="0" lang="en-US" sz="1200" i="0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ditulis</a:t>
            </a:r>
            <a:r>
              <a:rPr kumimoji="0" lang="en-US" sz="1200" i="0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secara</a:t>
            </a:r>
            <a:r>
              <a:rPr kumimoji="0" lang="en-US" sz="1200" i="0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berurutan</a:t>
            </a:r>
            <a:r>
              <a:rPr kumimoji="0" lang="en-US" sz="1200" i="0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, </a:t>
            </a:r>
            <a:r>
              <a:rPr kumimoji="0" lang="en-US" sz="1200" i="0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memiliki</a:t>
            </a:r>
            <a:r>
              <a:rPr kumimoji="0" lang="en-US" sz="1200" i="0" strike="noStrike" kern="1200" cap="none" spc="0" normalizeH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anggota</a:t>
            </a:r>
            <a:r>
              <a:rPr kumimoji="0" lang="en-US" sz="1200" i="0" strike="noStrike" kern="1200" cap="none" spc="0" normalizeH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/</a:t>
            </a:r>
            <a:r>
              <a:rPr kumimoji="0" lang="en-US" sz="1200" i="0" strike="noStrike" kern="1200" cap="none" spc="0" normalizeH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elemen</a:t>
            </a:r>
            <a:r>
              <a:rPr kumimoji="0" lang="en-US" sz="1200" i="0" strike="noStrike" kern="1200" cap="none" spc="0" normalizeH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yang </a:t>
            </a:r>
            <a:r>
              <a:rPr kumimoji="0" lang="en-US" sz="1200" i="0" strike="noStrike" kern="1200" cap="none" spc="0" normalizeH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dituliskan</a:t>
            </a:r>
            <a:r>
              <a:rPr kumimoji="0" lang="en-US" sz="1200" i="0" strike="noStrike" kern="1200" cap="none" spc="0" normalizeH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diantara</a:t>
            </a:r>
            <a:r>
              <a:rPr kumimoji="0" lang="en-US" sz="1200" i="0" strike="noStrike" kern="1200" cap="none" spc="0" normalizeH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tanda</a:t>
            </a:r>
            <a:r>
              <a:rPr kumimoji="0" lang="en-US" sz="1200" i="0" strike="noStrike" kern="1200" cap="none" spc="0" normalizeH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kurung</a:t>
            </a:r>
            <a:r>
              <a:rPr kumimoji="0" lang="en-US" sz="1200" i="0" strike="noStrike" kern="1200" cap="none" spc="0" normalizeH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buka</a:t>
            </a:r>
            <a:r>
              <a:rPr kumimoji="0" lang="en-US" sz="1200" i="0" strike="noStrike" kern="1200" cap="none" spc="0" normalizeH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dan</a:t>
            </a:r>
            <a:r>
              <a:rPr kumimoji="0" lang="en-US" sz="1200" i="0" strike="noStrike" kern="1200" cap="none" spc="0" normalizeH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kurung</a:t>
            </a:r>
            <a:r>
              <a:rPr kumimoji="0" lang="en-US" sz="1200" i="0" strike="noStrike" kern="1200" cap="none" spc="0" normalizeH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tutup</a:t>
            </a:r>
            <a:r>
              <a:rPr kumimoji="0" lang="en-US" sz="1200" i="0" strike="noStrike" kern="1200" cap="none" spc="0" normalizeH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, </a:t>
            </a:r>
            <a:r>
              <a:rPr kumimoji="0" lang="en-US" sz="1200" i="0" strike="noStrike" kern="1200" cap="none" spc="0" normalizeH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serta</a:t>
            </a:r>
            <a:r>
              <a:rPr kumimoji="0" lang="en-US" sz="1200" i="0" strike="noStrike" kern="1200" cap="none" spc="0" normalizeH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antar</a:t>
            </a:r>
            <a:r>
              <a:rPr kumimoji="0" lang="en-US" sz="1200" i="0" strike="noStrike" kern="1200" cap="none" spc="0" normalizeH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anggota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/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</a:rPr>
              <a:t>elemen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</a:rPr>
              <a:t>dituliskan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</a:rPr>
              <a:t>dengan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</a:rPr>
              <a:t>dipisahkan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</a:rPr>
              <a:t>oleh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</a:rPr>
              <a:t>tanda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</a:rPr>
              <a:t>koma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 (,)</a:t>
            </a:r>
            <a:endParaRPr kumimoji="0" lang="id-ID" sz="1200" i="0" strike="noStrike" kern="1200" cap="none" spc="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endParaRPr lang="en-US" u="none" baseline="0" dirty="0"/>
          </a:p>
          <a:p>
            <a:r>
              <a:rPr lang="en-US" u="none" baseline="0" dirty="0" err="1"/>
              <a:t>Contoh</a:t>
            </a:r>
            <a:r>
              <a:rPr lang="en-US" u="none" baseline="0" dirty="0"/>
              <a:t>:</a:t>
            </a:r>
          </a:p>
          <a:p>
            <a:r>
              <a:rPr lang="en-US" u="none" baseline="0" dirty="0" err="1"/>
              <a:t>Variabel</a:t>
            </a:r>
            <a:r>
              <a:rPr lang="en-US" u="none" baseline="0" dirty="0"/>
              <a:t> “Ratings” </a:t>
            </a:r>
            <a:r>
              <a:rPr lang="en-US" u="none" baseline="0" dirty="0" err="1"/>
              <a:t>memiliki</a:t>
            </a:r>
            <a:r>
              <a:rPr lang="en-US" u="none" baseline="0" dirty="0"/>
              <a:t> </a:t>
            </a:r>
            <a:r>
              <a:rPr lang="en-US" u="none" baseline="0" dirty="0" err="1"/>
              <a:t>anggota</a:t>
            </a:r>
            <a:r>
              <a:rPr lang="en-US" u="none" baseline="0" dirty="0"/>
              <a:t>/</a:t>
            </a:r>
            <a:r>
              <a:rPr lang="en-US" u="none" baseline="0" dirty="0" err="1"/>
              <a:t>elemen</a:t>
            </a:r>
            <a:r>
              <a:rPr lang="en-US" u="none" baseline="0" dirty="0"/>
              <a:t> </a:t>
            </a:r>
            <a:r>
              <a:rPr lang="en-US" u="none" baseline="0" dirty="0" err="1"/>
              <a:t>adalah</a:t>
            </a:r>
            <a:r>
              <a:rPr lang="en-US" u="none" baseline="0" dirty="0"/>
              <a:t> 10, 9, 6, 5, 10, 8, 9, 6, 2</a:t>
            </a:r>
          </a:p>
          <a:p>
            <a:endParaRPr lang="en-US" u="none" baseline="0" dirty="0"/>
          </a:p>
          <a:p>
            <a:r>
              <a:rPr lang="en-US" u="none" baseline="0" dirty="0" err="1"/>
              <a:t>Dituliskan</a:t>
            </a:r>
            <a:r>
              <a:rPr lang="en-US" u="none" baseline="0" dirty="0"/>
              <a:t>:</a:t>
            </a:r>
          </a:p>
          <a:p>
            <a:r>
              <a:rPr lang="en-US" u="none" baseline="0" dirty="0"/>
              <a:t>Ratings = (10, 9, 6, 5, 10, 8, 9, 6, 2)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4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0378180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Pada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list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dapat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dilakukan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pemotongan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(slicing)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dengan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menggunakan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indeks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.</a:t>
            </a:r>
            <a:endParaRPr lang="id-ID" dirty="0">
              <a:solidFill>
                <a:schemeClr val="bg2">
                  <a:lumMod val="25000"/>
                </a:schemeClr>
              </a:solidFill>
            </a:endParaRPr>
          </a:p>
          <a:p>
            <a:endParaRPr lang="en-US" u="none" baseline="0" dirty="0"/>
          </a:p>
          <a:p>
            <a:r>
              <a:rPr lang="en-US" u="none" baseline="0" dirty="0" err="1"/>
              <a:t>Contoh</a:t>
            </a:r>
            <a:r>
              <a:rPr lang="en-US" u="none" baseline="0" dirty="0"/>
              <a:t>:</a:t>
            </a:r>
          </a:p>
          <a:p>
            <a:r>
              <a:rPr lang="en-US" u="none" baseline="0" dirty="0" err="1"/>
              <a:t>Suatu</a:t>
            </a:r>
            <a:r>
              <a:rPr lang="en-US" u="none" baseline="0" dirty="0"/>
              <a:t> list L</a:t>
            </a:r>
          </a:p>
          <a:p>
            <a:r>
              <a:rPr lang="en-US" u="none" baseline="0" dirty="0"/>
              <a:t>L = [“Michael Jackson”, 10.1, 1982, “MJ, 1]</a:t>
            </a:r>
          </a:p>
          <a:p>
            <a:r>
              <a:rPr lang="en-US" u="none" baseline="0" dirty="0" err="1"/>
              <a:t>Akan</a:t>
            </a:r>
            <a:r>
              <a:rPr lang="en-US" u="none" baseline="0" dirty="0"/>
              <a:t> </a:t>
            </a:r>
            <a:r>
              <a:rPr lang="en-US" u="none" baseline="0" dirty="0" err="1"/>
              <a:t>dipotong</a:t>
            </a:r>
            <a:r>
              <a:rPr lang="en-US" u="none" baseline="0" dirty="0"/>
              <a:t> </a:t>
            </a:r>
            <a:r>
              <a:rPr lang="en-US" u="none" baseline="0" dirty="0" err="1"/>
              <a:t>dan</a:t>
            </a:r>
            <a:r>
              <a:rPr lang="en-US" u="none" baseline="0" dirty="0"/>
              <a:t> </a:t>
            </a:r>
            <a:r>
              <a:rPr lang="en-US" u="none" baseline="0" dirty="0" err="1"/>
              <a:t>mengambil</a:t>
            </a:r>
            <a:r>
              <a:rPr lang="en-US" u="none" baseline="0" dirty="0"/>
              <a:t> </a:t>
            </a:r>
            <a:r>
              <a:rPr lang="en-US" u="none" baseline="0" dirty="0" err="1"/>
              <a:t>anggota</a:t>
            </a:r>
            <a:r>
              <a:rPr lang="en-US" u="none" baseline="0" dirty="0"/>
              <a:t>/</a:t>
            </a:r>
            <a:r>
              <a:rPr lang="en-US" u="none" baseline="0" dirty="0" err="1"/>
              <a:t>elemen</a:t>
            </a:r>
            <a:r>
              <a:rPr lang="en-US" u="none" baseline="0" dirty="0"/>
              <a:t> </a:t>
            </a:r>
            <a:r>
              <a:rPr lang="en-US" u="none" baseline="0" dirty="0" err="1"/>
              <a:t>dari</a:t>
            </a:r>
            <a:r>
              <a:rPr lang="en-US" u="none" baseline="0" dirty="0"/>
              <a:t> list L </a:t>
            </a:r>
            <a:r>
              <a:rPr lang="en-US" u="none" baseline="0" dirty="0" err="1"/>
              <a:t>yaitu</a:t>
            </a:r>
            <a:r>
              <a:rPr lang="en-US" u="none" baseline="0" dirty="0"/>
              <a:t>: “MJ”, </a:t>
            </a:r>
            <a:r>
              <a:rPr lang="en-US" u="none" baseline="0" dirty="0" err="1"/>
              <a:t>dan</a:t>
            </a:r>
            <a:r>
              <a:rPr lang="en-US" u="none" baseline="0" dirty="0"/>
              <a:t> 1</a:t>
            </a:r>
          </a:p>
          <a:p>
            <a:endParaRPr lang="en-US" u="none" baseline="0" dirty="0"/>
          </a:p>
          <a:p>
            <a:r>
              <a:rPr lang="en-US" u="none" baseline="0" dirty="0" err="1"/>
              <a:t>Maka</a:t>
            </a:r>
            <a:r>
              <a:rPr lang="en-US" u="none" baseline="0" dirty="0"/>
              <a:t>:</a:t>
            </a:r>
          </a:p>
          <a:p>
            <a:r>
              <a:rPr lang="en-US" u="none" baseline="0" dirty="0"/>
              <a:t>L [3:5], </a:t>
            </a:r>
            <a:r>
              <a:rPr lang="en-US" u="none" baseline="0" dirty="0" err="1"/>
              <a:t>artinya</a:t>
            </a:r>
            <a:r>
              <a:rPr lang="en-US" u="none" baseline="0" dirty="0"/>
              <a:t>:</a:t>
            </a:r>
          </a:p>
          <a:p>
            <a:r>
              <a:rPr lang="en-US" u="none" baseline="0" dirty="0"/>
              <a:t>Batas </a:t>
            </a:r>
            <a:r>
              <a:rPr lang="en-US" u="none" baseline="0" dirty="0" err="1"/>
              <a:t>bawah</a:t>
            </a:r>
            <a:r>
              <a:rPr lang="en-US" u="none" baseline="0" dirty="0"/>
              <a:t> </a:t>
            </a:r>
            <a:r>
              <a:rPr lang="en-US" u="none" baseline="0" dirty="0" err="1"/>
              <a:t>adalah</a:t>
            </a:r>
            <a:r>
              <a:rPr lang="en-US" u="none" baseline="0" dirty="0"/>
              <a:t> </a:t>
            </a:r>
            <a:r>
              <a:rPr lang="en-US" u="none" baseline="0" dirty="0" err="1"/>
              <a:t>indeks</a:t>
            </a:r>
            <a:r>
              <a:rPr lang="en-US" u="none" baseline="0" dirty="0"/>
              <a:t> </a:t>
            </a:r>
            <a:r>
              <a:rPr lang="en-US" u="none" baseline="0" dirty="0" err="1"/>
              <a:t>dari</a:t>
            </a:r>
            <a:r>
              <a:rPr lang="en-US" u="none" baseline="0" dirty="0"/>
              <a:t> </a:t>
            </a:r>
            <a:r>
              <a:rPr lang="en-US" u="none" baseline="0" dirty="0" err="1"/>
              <a:t>karakter</a:t>
            </a:r>
            <a:r>
              <a:rPr lang="en-US" u="none" baseline="0" dirty="0"/>
              <a:t> yang </a:t>
            </a:r>
            <a:r>
              <a:rPr lang="en-US" u="none" baseline="0" dirty="0" err="1"/>
              <a:t>pertama</a:t>
            </a:r>
            <a:r>
              <a:rPr lang="en-US" u="none" baseline="0" dirty="0"/>
              <a:t> kali </a:t>
            </a:r>
            <a:r>
              <a:rPr lang="en-US" u="none" baseline="0" dirty="0" err="1"/>
              <a:t>diinginkan</a:t>
            </a:r>
            <a:r>
              <a:rPr lang="en-US" u="none" baseline="0" dirty="0"/>
              <a:t>, </a:t>
            </a:r>
            <a:r>
              <a:rPr lang="en-US" u="none" baseline="0" dirty="0" err="1"/>
              <a:t>pada</a:t>
            </a:r>
            <a:r>
              <a:rPr lang="en-US" u="none" baseline="0" dirty="0"/>
              <a:t> </a:t>
            </a:r>
            <a:r>
              <a:rPr lang="en-US" u="none" baseline="0" dirty="0" err="1"/>
              <a:t>contoh</a:t>
            </a:r>
            <a:r>
              <a:rPr lang="en-US" u="none" baseline="0" dirty="0"/>
              <a:t> </a:t>
            </a:r>
            <a:r>
              <a:rPr lang="en-US" u="none" baseline="0" dirty="0" err="1"/>
              <a:t>karakter</a:t>
            </a:r>
            <a:r>
              <a:rPr lang="en-US" u="none" baseline="0" dirty="0"/>
              <a:t> </a:t>
            </a:r>
            <a:r>
              <a:rPr lang="en-US" u="none" baseline="0" dirty="0" err="1"/>
              <a:t>pertama</a:t>
            </a:r>
            <a:r>
              <a:rPr lang="en-US" u="none" baseline="0" dirty="0"/>
              <a:t> yang </a:t>
            </a:r>
            <a:r>
              <a:rPr lang="en-US" u="none" baseline="0" dirty="0" err="1"/>
              <a:t>diambil</a:t>
            </a:r>
            <a:r>
              <a:rPr lang="en-US" u="none" baseline="0" dirty="0"/>
              <a:t> </a:t>
            </a:r>
            <a:r>
              <a:rPr lang="en-US" u="none" baseline="0" dirty="0" err="1"/>
              <a:t>berada</a:t>
            </a:r>
            <a:r>
              <a:rPr lang="en-US" u="none" baseline="0" dirty="0"/>
              <a:t> </a:t>
            </a:r>
            <a:r>
              <a:rPr lang="en-US" u="none" baseline="0" dirty="0" err="1"/>
              <a:t>pada</a:t>
            </a:r>
            <a:r>
              <a:rPr lang="en-US" u="none" baseline="0" dirty="0"/>
              <a:t> </a:t>
            </a:r>
            <a:r>
              <a:rPr lang="en-US" u="none" baseline="0" dirty="0" err="1"/>
              <a:t>indeks</a:t>
            </a:r>
            <a:r>
              <a:rPr lang="en-US" u="none" baseline="0" dirty="0"/>
              <a:t> ke-3</a:t>
            </a:r>
          </a:p>
          <a:p>
            <a:r>
              <a:rPr lang="en-US" u="none" baseline="0" dirty="0"/>
              <a:t>Batas </a:t>
            </a:r>
            <a:r>
              <a:rPr lang="en-US" u="none" baseline="0" dirty="0" err="1"/>
              <a:t>atas</a:t>
            </a:r>
            <a:r>
              <a:rPr lang="en-US" u="none" baseline="0" dirty="0"/>
              <a:t> </a:t>
            </a:r>
            <a:r>
              <a:rPr lang="en-US" u="none" baseline="0" dirty="0" err="1"/>
              <a:t>adalah</a:t>
            </a:r>
            <a:r>
              <a:rPr lang="en-US" u="none" baseline="0" dirty="0"/>
              <a:t> </a:t>
            </a:r>
            <a:r>
              <a:rPr lang="en-US" u="none" baseline="0" dirty="0" err="1"/>
              <a:t>batas</a:t>
            </a:r>
            <a:r>
              <a:rPr lang="en-US" u="none" baseline="0" dirty="0"/>
              <a:t> </a:t>
            </a:r>
            <a:r>
              <a:rPr lang="en-US" u="none" baseline="0" dirty="0" err="1"/>
              <a:t>indeks</a:t>
            </a:r>
            <a:r>
              <a:rPr lang="en-US" u="none" baseline="0" dirty="0"/>
              <a:t> </a:t>
            </a:r>
            <a:r>
              <a:rPr lang="en-US" u="none" baseline="0" dirty="0" err="1"/>
              <a:t>dari</a:t>
            </a:r>
            <a:r>
              <a:rPr lang="en-US" u="none" baseline="0" dirty="0"/>
              <a:t> </a:t>
            </a:r>
            <a:r>
              <a:rPr lang="en-US" u="none" baseline="0" dirty="0" err="1"/>
              <a:t>karakter</a:t>
            </a:r>
            <a:r>
              <a:rPr lang="en-US" u="none" baseline="0" dirty="0"/>
              <a:t> </a:t>
            </a:r>
            <a:r>
              <a:rPr lang="en-US" u="none" baseline="0" dirty="0" err="1"/>
              <a:t>terakahir</a:t>
            </a:r>
            <a:r>
              <a:rPr lang="en-US" u="none" baseline="0" dirty="0"/>
              <a:t> yang </a:t>
            </a:r>
            <a:r>
              <a:rPr lang="en-US" u="none" baseline="0" dirty="0" err="1"/>
              <a:t>ingin</a:t>
            </a:r>
            <a:r>
              <a:rPr lang="en-US" u="none" baseline="0" dirty="0"/>
              <a:t> </a:t>
            </a:r>
            <a:r>
              <a:rPr lang="en-US" u="none" baseline="0" dirty="0" err="1"/>
              <a:t>diambil</a:t>
            </a:r>
            <a:r>
              <a:rPr lang="en-US" u="none" baseline="0" dirty="0"/>
              <a:t>, </a:t>
            </a:r>
            <a:r>
              <a:rPr lang="en-US" u="none" baseline="0" dirty="0" err="1"/>
              <a:t>pada</a:t>
            </a:r>
            <a:r>
              <a:rPr lang="en-US" u="none" baseline="0" dirty="0"/>
              <a:t> </a:t>
            </a:r>
            <a:r>
              <a:rPr lang="en-US" u="none" baseline="0" dirty="0" err="1"/>
              <a:t>contoh</a:t>
            </a:r>
            <a:r>
              <a:rPr lang="en-US" u="none" baseline="0" dirty="0"/>
              <a:t> </a:t>
            </a:r>
            <a:r>
              <a:rPr lang="en-US" u="none" baseline="0" dirty="0" err="1"/>
              <a:t>karakter</a:t>
            </a:r>
            <a:r>
              <a:rPr lang="en-US" u="none" baseline="0" dirty="0"/>
              <a:t> </a:t>
            </a:r>
            <a:r>
              <a:rPr lang="en-US" u="none" baseline="0" dirty="0" err="1"/>
              <a:t>terakhir</a:t>
            </a:r>
            <a:r>
              <a:rPr lang="en-US" u="none" baseline="0" dirty="0"/>
              <a:t> yang </a:t>
            </a:r>
            <a:r>
              <a:rPr lang="en-US" u="none" baseline="0" dirty="0" err="1"/>
              <a:t>diambil</a:t>
            </a:r>
            <a:r>
              <a:rPr lang="en-US" u="none" baseline="0" dirty="0"/>
              <a:t> </a:t>
            </a:r>
            <a:r>
              <a:rPr lang="en-US" u="none" baseline="0" dirty="0" err="1"/>
              <a:t>adalah</a:t>
            </a:r>
            <a:r>
              <a:rPr lang="en-US" u="none" baseline="0" dirty="0"/>
              <a:t> 1 </a:t>
            </a:r>
            <a:r>
              <a:rPr lang="en-US" u="none" baseline="0" dirty="0" err="1"/>
              <a:t>dan</a:t>
            </a:r>
            <a:r>
              <a:rPr lang="en-US" u="none" baseline="0" dirty="0"/>
              <a:t> </a:t>
            </a:r>
            <a:r>
              <a:rPr lang="en-US" u="none" baseline="0" dirty="0" err="1"/>
              <a:t>berada</a:t>
            </a:r>
            <a:r>
              <a:rPr lang="en-US" u="none" baseline="0" dirty="0"/>
              <a:t> </a:t>
            </a:r>
            <a:r>
              <a:rPr lang="en-US" u="none" baseline="0" dirty="0" err="1"/>
              <a:t>pada</a:t>
            </a:r>
            <a:r>
              <a:rPr lang="en-US" u="none" baseline="0" dirty="0"/>
              <a:t> </a:t>
            </a:r>
            <a:r>
              <a:rPr lang="en-US" u="none" baseline="0" dirty="0" err="1"/>
              <a:t>batas</a:t>
            </a:r>
            <a:r>
              <a:rPr lang="en-US" u="none" baseline="0" dirty="0"/>
              <a:t> </a:t>
            </a:r>
            <a:r>
              <a:rPr lang="en-US" u="none" baseline="0" dirty="0" err="1"/>
              <a:t>indeks</a:t>
            </a:r>
            <a:r>
              <a:rPr lang="en-US" u="none" baseline="0" dirty="0"/>
              <a:t> ke-5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22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0378180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i="0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Anggota</a:t>
            </a:r>
            <a:r>
              <a:rPr lang="en-US" sz="1200" baseline="0" dirty="0">
                <a:solidFill>
                  <a:schemeClr val="bg2">
                    <a:lumMod val="25000"/>
                  </a:schemeClr>
                </a:solidFill>
              </a:rPr>
              <a:t>/</a:t>
            </a:r>
            <a:r>
              <a:rPr lang="en-US" sz="1200" baseline="0" dirty="0" err="1">
                <a:solidFill>
                  <a:schemeClr val="bg2">
                    <a:lumMod val="25000"/>
                  </a:schemeClr>
                </a:solidFill>
              </a:rPr>
              <a:t>elemen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pada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list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dapat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ditambahkan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dengan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perintah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penggabungan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menggunakan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tanda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(+).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i="0" strike="noStrike" kern="1200" cap="none" spc="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i="0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Contoh</a:t>
            </a:r>
            <a:r>
              <a:rPr kumimoji="0" lang="en-US" sz="1200" i="0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i="0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List L </a:t>
            </a:r>
            <a:r>
              <a:rPr kumimoji="0" lang="en-US" sz="1200" i="0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dengan</a:t>
            </a:r>
            <a:r>
              <a:rPr kumimoji="0" lang="en-US" sz="1200" i="0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anggota</a:t>
            </a:r>
            <a:r>
              <a:rPr kumimoji="0" lang="en-US" sz="1200" i="0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/</a:t>
            </a:r>
            <a:r>
              <a:rPr kumimoji="0" lang="en-US" sz="1200" i="0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elemennya</a:t>
            </a:r>
            <a:endParaRPr kumimoji="0" lang="en-US" sz="1200" i="0" strike="noStrike" kern="1200" cap="none" spc="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i="0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 = </a:t>
            </a:r>
            <a:r>
              <a:rPr lang="en-US" sz="1100" u="none" baseline="0" dirty="0"/>
              <a:t>[“Michael Jackson”, 10.1, 1982, “MJ, 1]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i="0" u="none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Akan</a:t>
            </a:r>
            <a:r>
              <a:rPr kumimoji="0" lang="en-US" sz="110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100" i="0" u="none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ditambahkan</a:t>
            </a:r>
            <a:r>
              <a:rPr kumimoji="0" lang="en-US" sz="110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100" i="0" u="none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dengan</a:t>
            </a:r>
            <a:r>
              <a:rPr kumimoji="0" lang="en-US" sz="110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: “pop” </a:t>
            </a:r>
            <a:r>
              <a:rPr kumimoji="0" lang="en-US" sz="1100" i="0" u="none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dan</a:t>
            </a:r>
            <a:r>
              <a:rPr kumimoji="0" lang="en-US" sz="110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10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i="0" u="none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Maka</a:t>
            </a:r>
            <a:r>
              <a:rPr kumimoji="0" lang="en-US" sz="110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100" i="0" u="none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menggunakan</a:t>
            </a:r>
            <a:r>
              <a:rPr kumimoji="0" lang="en-US" sz="110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100" i="0" u="none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perintah</a:t>
            </a:r>
            <a:r>
              <a:rPr kumimoji="0" lang="en-US" sz="110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100" i="0" u="none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penggabungan</a:t>
            </a:r>
            <a:r>
              <a:rPr kumimoji="0" lang="en-US" sz="110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100" i="0" u="none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seperti</a:t>
            </a:r>
            <a:r>
              <a:rPr kumimoji="0" lang="en-US" sz="110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100" i="0" u="none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berikut</a:t>
            </a:r>
            <a:r>
              <a:rPr kumimoji="0" lang="en-US" sz="110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100" i="0" u="none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ini</a:t>
            </a:r>
            <a:r>
              <a:rPr kumimoji="0" lang="en-US" sz="110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L1 = L + [“pop”, 10]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i="0" u="none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Hasil</a:t>
            </a:r>
            <a:r>
              <a:rPr kumimoji="0" lang="en-US" sz="110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100" i="0" u="none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penggabungan</a:t>
            </a:r>
            <a:r>
              <a:rPr kumimoji="0" lang="en-US" sz="110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100" i="0" u="none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disimpan</a:t>
            </a:r>
            <a:r>
              <a:rPr kumimoji="0" lang="en-US" sz="110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100" i="0" u="none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dalam</a:t>
            </a:r>
            <a:r>
              <a:rPr kumimoji="0" lang="en-US" sz="110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100" i="0" u="none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variabel</a:t>
            </a:r>
            <a:r>
              <a:rPr kumimoji="0" lang="en-US" sz="110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100" i="0" u="none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baru</a:t>
            </a:r>
            <a:r>
              <a:rPr kumimoji="0" lang="en-US" sz="110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100" i="0" u="none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yaitu</a:t>
            </a:r>
            <a:r>
              <a:rPr kumimoji="0" lang="en-US" sz="110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: L1 </a:t>
            </a:r>
            <a:r>
              <a:rPr kumimoji="0" lang="en-US" sz="1100" i="0" u="none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menjadi</a:t>
            </a:r>
            <a:endParaRPr kumimoji="0" lang="en-US" sz="110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L1 = </a:t>
            </a:r>
            <a:r>
              <a:rPr lang="en-US" sz="1100" u="none" baseline="0" dirty="0"/>
              <a:t>[“Michael Jackson”, 10.1, 1982, “MJ, 1, “pop”, 10]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100" i="0" strike="noStrike" kern="1200" cap="none" spc="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endParaRPr lang="en-US" u="none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23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0378180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List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bersifat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mutable (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tidak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tetap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),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dan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untuk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melakukan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pengubahan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dapat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digunakan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metode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.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Penggunaan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metode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pada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list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didahului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oleh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tanda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titik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(.)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setelah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itu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nama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metodenya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.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sz="1200" i="0" strike="noStrike" kern="1200" cap="none" spc="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200" i="0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Contoh</a:t>
            </a:r>
            <a:r>
              <a:rPr kumimoji="0" lang="en-US" sz="1200" i="0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: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L.Extend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(………)</a:t>
            </a:r>
            <a:endParaRPr kumimoji="0" lang="id-ID" sz="1100" i="0" strike="noStrike" kern="1200" cap="none" spc="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endParaRPr lang="en-US" u="none" baseline="0" dirty="0"/>
          </a:p>
          <a:p>
            <a:endParaRPr lang="en-US" u="none" baseline="0" dirty="0"/>
          </a:p>
          <a:p>
            <a:r>
              <a:rPr lang="en-US" u="none" baseline="0" dirty="0" err="1"/>
              <a:t>Misalkan</a:t>
            </a:r>
            <a:r>
              <a:rPr lang="en-US" u="none" baseline="0" dirty="0"/>
              <a:t>:</a:t>
            </a:r>
          </a:p>
          <a:p>
            <a:r>
              <a:rPr lang="en-US" u="none" baseline="0" dirty="0"/>
              <a:t>L = </a:t>
            </a:r>
            <a:r>
              <a:rPr lang="en-US" sz="1200" u="none" baseline="0" dirty="0"/>
              <a:t>[“Michael Jackson”, 10.1, 1982]</a:t>
            </a:r>
          </a:p>
          <a:p>
            <a:endParaRPr lang="en-US" sz="1200" u="none" baseline="0" dirty="0"/>
          </a:p>
          <a:p>
            <a:r>
              <a:rPr lang="en-US" sz="1200" u="none" baseline="0" dirty="0" err="1"/>
              <a:t>Kemudian</a:t>
            </a:r>
            <a:r>
              <a:rPr lang="en-US" sz="1200" u="none" baseline="0" dirty="0"/>
              <a:t> </a:t>
            </a:r>
            <a:r>
              <a:rPr lang="en-US" sz="1200" u="none" baseline="0" dirty="0" err="1"/>
              <a:t>dilakukan</a:t>
            </a:r>
            <a:r>
              <a:rPr lang="en-US" sz="1200" u="none" baseline="0" dirty="0"/>
              <a:t> </a:t>
            </a:r>
            <a:r>
              <a:rPr lang="en-US" sz="1200" u="none" baseline="0" dirty="0" err="1"/>
              <a:t>metode</a:t>
            </a:r>
            <a:r>
              <a:rPr lang="en-US" sz="1200" u="none" baseline="0" dirty="0"/>
              <a:t> “extend” yang </a:t>
            </a:r>
            <a:r>
              <a:rPr lang="en-US" sz="1200" u="none" baseline="0" dirty="0" err="1"/>
              <a:t>digunakan</a:t>
            </a:r>
            <a:r>
              <a:rPr lang="en-US" sz="1200" u="none" baseline="0" dirty="0"/>
              <a:t> </a:t>
            </a:r>
            <a:r>
              <a:rPr lang="en-US" sz="1200" u="none" baseline="0" dirty="0" err="1"/>
              <a:t>untuk</a:t>
            </a:r>
            <a:r>
              <a:rPr lang="en-US" sz="1200" u="none" baseline="0" dirty="0"/>
              <a:t> </a:t>
            </a:r>
            <a:r>
              <a:rPr lang="en-US" sz="1200" u="none" baseline="0" dirty="0" err="1"/>
              <a:t>menambah</a:t>
            </a:r>
            <a:r>
              <a:rPr lang="en-US" sz="1200" u="none" baseline="0" dirty="0"/>
              <a:t> </a:t>
            </a:r>
            <a:r>
              <a:rPr lang="en-US" sz="1200" u="none" baseline="0" dirty="0" err="1"/>
              <a:t>anggota</a:t>
            </a:r>
            <a:r>
              <a:rPr lang="en-US" sz="1200" u="none" baseline="0" dirty="0"/>
              <a:t>/</a:t>
            </a:r>
            <a:r>
              <a:rPr lang="en-US" sz="1200" u="none" baseline="0" dirty="0" err="1"/>
              <a:t>elemen</a:t>
            </a:r>
            <a:r>
              <a:rPr lang="en-US" sz="1200" u="none" baseline="0" dirty="0"/>
              <a:t> </a:t>
            </a:r>
            <a:r>
              <a:rPr lang="en-US" sz="1200" u="none" baseline="0" dirty="0" err="1"/>
              <a:t>pada</a:t>
            </a:r>
            <a:r>
              <a:rPr lang="en-US" sz="1200" u="none" baseline="0" dirty="0"/>
              <a:t> list.</a:t>
            </a:r>
          </a:p>
          <a:p>
            <a:endParaRPr lang="en-US" sz="1200" u="none" baseline="0" dirty="0"/>
          </a:p>
          <a:p>
            <a:r>
              <a:rPr lang="en-US" sz="1200" u="none" baseline="0" dirty="0" err="1"/>
              <a:t>L.extend</a:t>
            </a:r>
            <a:r>
              <a:rPr lang="en-US" sz="1200" u="none" baseline="0" dirty="0"/>
              <a:t> ([“pop”, 10])</a:t>
            </a:r>
          </a:p>
          <a:p>
            <a:endParaRPr lang="en-US" sz="1200" u="none" baseline="0" dirty="0"/>
          </a:p>
          <a:p>
            <a:r>
              <a:rPr lang="en-US" sz="1200" u="none" baseline="0" dirty="0" err="1"/>
              <a:t>Hasilnya</a:t>
            </a:r>
            <a:r>
              <a:rPr lang="en-US" sz="1200" u="none" baseline="0" dirty="0"/>
              <a:t> </a:t>
            </a:r>
            <a:r>
              <a:rPr lang="en-US" sz="1200" u="none" baseline="0" dirty="0" err="1"/>
              <a:t>adalah</a:t>
            </a:r>
            <a:r>
              <a:rPr lang="en-US" sz="1200" u="none" baseline="0" dirty="0"/>
              <a:t>: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u="none" baseline="0" dirty="0"/>
              <a:t>L = [“Michael Jackson”, 10.1, 1982, “pop”, 10]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u="none" baseline="0" dirty="0"/>
          </a:p>
          <a:p>
            <a:endParaRPr lang="en-US" u="none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24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0378180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i="0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Penambahan</a:t>
            </a:r>
            <a:r>
              <a:rPr kumimoji="0" lang="en-US" sz="1200" i="0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anggota</a:t>
            </a:r>
            <a:r>
              <a:rPr kumimoji="0" lang="en-US" sz="1200" i="0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/</a:t>
            </a:r>
            <a:r>
              <a:rPr kumimoji="0" lang="en-US" sz="1200" i="0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elemen</a:t>
            </a:r>
            <a:r>
              <a:rPr kumimoji="0" lang="en-US" sz="1200" i="0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juga</a:t>
            </a:r>
            <a:r>
              <a:rPr kumimoji="0" lang="en-US" sz="1200" i="0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dapat</a:t>
            </a:r>
            <a:r>
              <a:rPr kumimoji="0" lang="en-US" sz="1200" i="0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dilakukan</a:t>
            </a:r>
            <a:r>
              <a:rPr kumimoji="0" lang="en-US" sz="1200" i="0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dengan</a:t>
            </a:r>
            <a:r>
              <a:rPr kumimoji="0" lang="en-US" sz="1200" i="0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menggunakan</a:t>
            </a:r>
            <a:r>
              <a:rPr kumimoji="0" lang="en-US" sz="1200" i="0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tanda</a:t>
            </a:r>
            <a:r>
              <a:rPr kumimoji="0" lang="en-US" sz="1200" i="0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(+), </a:t>
            </a:r>
            <a:r>
              <a:rPr kumimoji="0" lang="en-US" sz="1200" i="0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tampak</a:t>
            </a:r>
            <a:r>
              <a:rPr kumimoji="0" lang="en-US" sz="1200" i="0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pada</a:t>
            </a:r>
            <a:r>
              <a:rPr kumimoji="0" lang="en-US" sz="1200" i="0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contoh</a:t>
            </a:r>
            <a:r>
              <a:rPr kumimoji="0" lang="en-US" sz="1200" i="0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</a:t>
            </a:r>
            <a:endParaRPr kumimoji="0" lang="id-ID" sz="1100" i="0" strike="noStrike" kern="1200" cap="none" spc="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endParaRPr lang="en-US" u="none" baseline="0" dirty="0"/>
          </a:p>
          <a:p>
            <a:r>
              <a:rPr lang="en-US" u="none" baseline="0" dirty="0"/>
              <a:t>L = </a:t>
            </a:r>
            <a:r>
              <a:rPr lang="en-US" sz="1200" u="none" baseline="0" dirty="0"/>
              <a:t>[“Michael Jackson”, 10.1, 1982]</a:t>
            </a:r>
          </a:p>
          <a:p>
            <a:endParaRPr lang="en-US" sz="1200" u="none" baseline="0" dirty="0"/>
          </a:p>
          <a:p>
            <a:r>
              <a:rPr lang="en-US" sz="1200" u="none" baseline="0" dirty="0" err="1"/>
              <a:t>Kemudian</a:t>
            </a:r>
            <a:r>
              <a:rPr lang="en-US" sz="1200" u="none" baseline="0" dirty="0"/>
              <a:t> </a:t>
            </a:r>
            <a:r>
              <a:rPr lang="en-US" sz="1200" u="none" baseline="0" dirty="0" err="1"/>
              <a:t>ditambahkan</a:t>
            </a:r>
            <a:r>
              <a:rPr lang="en-US" sz="1200" u="none" baseline="0" dirty="0"/>
              <a:t> </a:t>
            </a:r>
            <a:r>
              <a:rPr lang="en-US" sz="1200" u="none" baseline="0" dirty="0" err="1"/>
              <a:t>anggota</a:t>
            </a:r>
            <a:r>
              <a:rPr lang="en-US" sz="1200" u="none" baseline="0" dirty="0"/>
              <a:t>/</a:t>
            </a:r>
            <a:r>
              <a:rPr lang="en-US" sz="1200" u="none" baseline="0" dirty="0" err="1"/>
              <a:t>elemen</a:t>
            </a:r>
            <a:r>
              <a:rPr lang="en-US" sz="1200" u="none" baseline="0" dirty="0"/>
              <a:t> “pop” </a:t>
            </a:r>
            <a:r>
              <a:rPr lang="en-US" sz="1200" u="none" baseline="0" dirty="0" err="1"/>
              <a:t>dan</a:t>
            </a:r>
            <a:r>
              <a:rPr lang="en-US" sz="1200" u="none" baseline="0" dirty="0"/>
              <a:t> 10</a:t>
            </a:r>
          </a:p>
          <a:p>
            <a:endParaRPr lang="en-US" sz="1200" u="none" baseline="0" dirty="0"/>
          </a:p>
          <a:p>
            <a:r>
              <a:rPr lang="en-US" sz="1200" u="none" baseline="0" dirty="0"/>
              <a:t>L1 = L + [“pop”, 10]</a:t>
            </a:r>
          </a:p>
          <a:p>
            <a:r>
              <a:rPr lang="en-US" sz="1200" u="none" baseline="0" dirty="0" err="1"/>
              <a:t>Sehingga</a:t>
            </a:r>
            <a:r>
              <a:rPr lang="en-US" sz="1200" u="none" baseline="0" dirty="0"/>
              <a:t> </a:t>
            </a:r>
            <a:r>
              <a:rPr lang="en-US" sz="1200" u="none" baseline="0" dirty="0" err="1"/>
              <a:t>saat</a:t>
            </a:r>
            <a:r>
              <a:rPr lang="en-US" sz="1200" u="none" baseline="0" dirty="0"/>
              <a:t> </a:t>
            </a:r>
            <a:r>
              <a:rPr lang="en-US" sz="1200" u="none" baseline="0" dirty="0" err="1"/>
              <a:t>ini</a:t>
            </a:r>
            <a:r>
              <a:rPr lang="en-US" sz="1200" u="none" baseline="0" dirty="0"/>
              <a:t> L1 </a:t>
            </a:r>
            <a:r>
              <a:rPr lang="en-US" sz="1200" u="none" baseline="0" dirty="0" err="1"/>
              <a:t>memiliki</a:t>
            </a:r>
            <a:r>
              <a:rPr lang="en-US" sz="1200" u="none" baseline="0" dirty="0"/>
              <a:t> </a:t>
            </a:r>
            <a:r>
              <a:rPr lang="en-US" sz="1200" u="none" baseline="0" dirty="0" err="1"/>
              <a:t>anggota</a:t>
            </a:r>
            <a:r>
              <a:rPr lang="en-US" sz="1200" u="none" baseline="0" dirty="0"/>
              <a:t>/</a:t>
            </a:r>
            <a:r>
              <a:rPr lang="en-US" sz="1200" u="none" baseline="0" dirty="0" err="1"/>
              <a:t>elemen</a:t>
            </a:r>
            <a:r>
              <a:rPr lang="en-US" sz="1200" u="none" baseline="0" dirty="0"/>
              <a:t> </a:t>
            </a:r>
            <a:r>
              <a:rPr lang="en-US" sz="1200" u="none" baseline="0" dirty="0" err="1"/>
              <a:t>adalah</a:t>
            </a:r>
            <a:r>
              <a:rPr lang="en-US" sz="1200" u="none" baseline="0" dirty="0"/>
              <a:t>: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u="none" baseline="0" dirty="0"/>
              <a:t>L = [“Michael Jackson”, 10.1, 1982, “pop”, 10]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u="none" baseline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u="none" baseline="0" dirty="0" err="1"/>
              <a:t>Dalam</a:t>
            </a:r>
            <a:r>
              <a:rPr lang="en-US" sz="1200" u="none" baseline="0" dirty="0"/>
              <a:t> </a:t>
            </a:r>
            <a:r>
              <a:rPr lang="en-US" sz="1200" u="none" baseline="0" dirty="0" err="1"/>
              <a:t>indeks</a:t>
            </a:r>
            <a:r>
              <a:rPr lang="en-US" sz="1200" u="none" baseline="0" dirty="0"/>
              <a:t> </a:t>
            </a:r>
            <a:r>
              <a:rPr lang="en-US" sz="1200" u="none" baseline="0" dirty="0" err="1"/>
              <a:t>menjadi</a:t>
            </a:r>
            <a:r>
              <a:rPr lang="en-US" sz="1200" u="none" baseline="0" dirty="0"/>
              <a:t>: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u="none" baseline="0" dirty="0"/>
              <a:t>L [0] = “Michael Jackson”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u="none" baseline="0" dirty="0"/>
              <a:t>L [1] = 10.1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u="none" baseline="0" dirty="0"/>
              <a:t>L [2] = 1982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u="none" baseline="0" dirty="0"/>
              <a:t>L [3] = “pop”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u="none" baseline="0" dirty="0"/>
              <a:t>L [4] = 10</a:t>
            </a:r>
          </a:p>
          <a:p>
            <a:endParaRPr lang="en-US" sz="1200" u="none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25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0378180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Penggunaan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metode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“append”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digunakan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untuk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menambahkan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anggota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/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elemen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ke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dalam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list,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hanya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saja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data yang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ditambahkan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berada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hanya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pada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satu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indeks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saja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.</a:t>
            </a:r>
            <a:endParaRPr kumimoji="0" lang="id-ID" sz="1100" i="0" strike="noStrike" kern="1200" cap="none" spc="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r>
              <a:rPr lang="en-US" u="none" baseline="0" dirty="0"/>
              <a:t> </a:t>
            </a:r>
          </a:p>
          <a:p>
            <a:r>
              <a:rPr lang="en-US" u="none" baseline="0" dirty="0" err="1"/>
              <a:t>Contoh</a:t>
            </a:r>
            <a:r>
              <a:rPr lang="en-US" u="none" baseline="0" dirty="0"/>
              <a:t>:</a:t>
            </a:r>
          </a:p>
          <a:p>
            <a:r>
              <a:rPr lang="en-US" u="none" baseline="0" dirty="0"/>
              <a:t>L = </a:t>
            </a:r>
            <a:r>
              <a:rPr lang="en-US" sz="1200" u="none" baseline="0" dirty="0"/>
              <a:t>[“Michael Jackson”, 10.1, 1982]</a:t>
            </a:r>
          </a:p>
          <a:p>
            <a:endParaRPr lang="en-US" sz="1200" u="none" baseline="0" dirty="0"/>
          </a:p>
          <a:p>
            <a:r>
              <a:rPr lang="en-US" sz="1200" u="none" baseline="0" dirty="0" err="1"/>
              <a:t>Kemudian</a:t>
            </a:r>
            <a:r>
              <a:rPr lang="en-US" sz="1200" u="none" baseline="0" dirty="0"/>
              <a:t> </a:t>
            </a:r>
            <a:r>
              <a:rPr lang="en-US" sz="1200" u="none" baseline="0" dirty="0" err="1"/>
              <a:t>ditambahkan</a:t>
            </a:r>
            <a:r>
              <a:rPr lang="en-US" sz="1200" u="none" baseline="0" dirty="0"/>
              <a:t> </a:t>
            </a:r>
            <a:r>
              <a:rPr lang="en-US" sz="1200" u="none" baseline="0" dirty="0" err="1"/>
              <a:t>anggota</a:t>
            </a:r>
            <a:r>
              <a:rPr lang="en-US" sz="1200" u="none" baseline="0" dirty="0"/>
              <a:t>/</a:t>
            </a:r>
            <a:r>
              <a:rPr lang="en-US" sz="1200" u="none" baseline="0" dirty="0" err="1"/>
              <a:t>elemen</a:t>
            </a:r>
            <a:r>
              <a:rPr lang="en-US" sz="1200" u="none" baseline="0" dirty="0"/>
              <a:t> “pop” </a:t>
            </a:r>
            <a:r>
              <a:rPr lang="en-US" sz="1200" u="none" baseline="0" dirty="0" err="1"/>
              <a:t>dan</a:t>
            </a:r>
            <a:r>
              <a:rPr lang="en-US" sz="1200" u="none" baseline="0" dirty="0"/>
              <a:t> 10 </a:t>
            </a:r>
            <a:r>
              <a:rPr lang="en-US" sz="1200" u="none" baseline="0" dirty="0" err="1"/>
              <a:t>dengan</a:t>
            </a:r>
            <a:r>
              <a:rPr lang="en-US" sz="1200" u="none" baseline="0" dirty="0"/>
              <a:t> </a:t>
            </a:r>
            <a:r>
              <a:rPr lang="en-US" sz="1200" u="none" baseline="0" dirty="0" err="1"/>
              <a:t>menggunakan</a:t>
            </a:r>
            <a:r>
              <a:rPr lang="en-US" sz="1200" u="none" baseline="0" dirty="0"/>
              <a:t> </a:t>
            </a:r>
            <a:r>
              <a:rPr lang="en-US" sz="1200" u="none" baseline="0" dirty="0" err="1"/>
              <a:t>metode</a:t>
            </a:r>
            <a:r>
              <a:rPr lang="en-US" sz="1200" u="none" baseline="0" dirty="0"/>
              <a:t> “append”</a:t>
            </a:r>
          </a:p>
          <a:p>
            <a:endParaRPr lang="en-US" sz="1200" u="none" baseline="0" dirty="0"/>
          </a:p>
          <a:p>
            <a:r>
              <a:rPr lang="en-US" sz="1200" u="none" baseline="0" dirty="0" err="1"/>
              <a:t>L.append</a:t>
            </a:r>
            <a:r>
              <a:rPr lang="en-US" sz="1200" u="none" baseline="0" dirty="0"/>
              <a:t> ([“pop”, 10])</a:t>
            </a:r>
          </a:p>
          <a:p>
            <a:endParaRPr lang="en-US" u="none" baseline="0" dirty="0"/>
          </a:p>
          <a:p>
            <a:r>
              <a:rPr lang="en-US" u="none" baseline="0" dirty="0" err="1"/>
              <a:t>Maka</a:t>
            </a:r>
            <a:r>
              <a:rPr lang="en-US" u="none" baseline="0" dirty="0"/>
              <a:t>:</a:t>
            </a:r>
          </a:p>
          <a:p>
            <a:r>
              <a:rPr lang="en-US" u="none" baseline="0" dirty="0"/>
              <a:t>L =</a:t>
            </a:r>
            <a:r>
              <a:rPr lang="en-US" sz="1200" u="none" baseline="0" dirty="0"/>
              <a:t>[“Michael Jackson”, 10.1, 1982, “pop”, 10]</a:t>
            </a:r>
          </a:p>
          <a:p>
            <a:endParaRPr lang="en-US" sz="1200" u="none" baseline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u="none" baseline="0" dirty="0" err="1"/>
              <a:t>Dalam</a:t>
            </a:r>
            <a:r>
              <a:rPr lang="en-US" sz="1200" u="none" baseline="0" dirty="0"/>
              <a:t> </a:t>
            </a:r>
            <a:r>
              <a:rPr lang="en-US" sz="1200" u="none" baseline="0" dirty="0" err="1"/>
              <a:t>indeks</a:t>
            </a:r>
            <a:r>
              <a:rPr lang="en-US" sz="1200" u="none" baseline="0" dirty="0"/>
              <a:t> </a:t>
            </a:r>
            <a:r>
              <a:rPr lang="en-US" sz="1200" u="none" baseline="0" dirty="0" err="1"/>
              <a:t>menjadi</a:t>
            </a:r>
            <a:r>
              <a:rPr lang="en-US" sz="1200" u="none" baseline="0" dirty="0"/>
              <a:t>: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u="none" baseline="0" dirty="0"/>
              <a:t>L [0] = “Michael Jackson”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u="none" baseline="0" dirty="0"/>
              <a:t>L [1] = 10.1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u="none" baseline="0" dirty="0"/>
              <a:t>L [2] = 1982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u="none" baseline="0" dirty="0"/>
              <a:t>L [3] = [“pop”, 10]</a:t>
            </a:r>
          </a:p>
          <a:p>
            <a:endParaRPr lang="en-US" sz="1200" u="none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26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0378180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i="0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Isi</a:t>
            </a:r>
            <a:r>
              <a:rPr kumimoji="0" lang="en-US" sz="1200" i="0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dalam</a:t>
            </a:r>
            <a:r>
              <a:rPr kumimoji="0" lang="en-US" sz="1200" i="0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list </a:t>
            </a:r>
            <a:r>
              <a:rPr kumimoji="0" lang="en-US" sz="1200" i="0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dapat</a:t>
            </a:r>
            <a:r>
              <a:rPr kumimoji="0" lang="en-US" sz="1200" i="0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diubah</a:t>
            </a:r>
            <a:r>
              <a:rPr kumimoji="0" lang="en-US" sz="1200" i="0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dengan</a:t>
            </a:r>
            <a:r>
              <a:rPr kumimoji="0" lang="en-US" sz="1200" i="0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menggunakan</a:t>
            </a:r>
            <a:r>
              <a:rPr kumimoji="0" lang="en-US" sz="1200" i="0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indeks</a:t>
            </a:r>
            <a:r>
              <a:rPr kumimoji="0" lang="en-US" sz="1200" i="0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i="0" strike="noStrike" kern="1200" cap="none" spc="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i="0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Contoh</a:t>
            </a:r>
            <a:r>
              <a:rPr kumimoji="0" lang="en-US" sz="1200" i="0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i="0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Suatu</a:t>
            </a:r>
            <a:r>
              <a:rPr kumimoji="0" lang="en-US" sz="1200" i="0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list A </a:t>
            </a:r>
            <a:r>
              <a:rPr kumimoji="0" lang="en-US" sz="1200" i="0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dengan</a:t>
            </a:r>
            <a:r>
              <a:rPr kumimoji="0" lang="en-US" sz="1200" i="0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anggota</a:t>
            </a:r>
            <a:r>
              <a:rPr kumimoji="0" lang="en-US" sz="1200" i="0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/</a:t>
            </a:r>
            <a:r>
              <a:rPr kumimoji="0" lang="en-US" sz="1200" i="0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elemen</a:t>
            </a:r>
            <a:r>
              <a:rPr kumimoji="0" lang="en-US" sz="1200" i="0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i="0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 = [“disco”, 10, 1.2]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i="0" strike="noStrike" kern="1200" cap="none" spc="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i="0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Akan</a:t>
            </a:r>
            <a:r>
              <a:rPr kumimoji="0" lang="en-US" sz="1200" i="0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diubah</a:t>
            </a:r>
            <a:r>
              <a:rPr kumimoji="0" lang="en-US" sz="1200" i="0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isi</a:t>
            </a:r>
            <a:r>
              <a:rPr kumimoji="0" lang="en-US" sz="1200" i="0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elemen</a:t>
            </a:r>
            <a:r>
              <a:rPr kumimoji="0" lang="en-US" sz="1200" i="0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pada</a:t>
            </a:r>
            <a:r>
              <a:rPr kumimoji="0" lang="en-US" sz="1200" i="0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indeks</a:t>
            </a:r>
            <a:r>
              <a:rPr kumimoji="0" lang="en-US" sz="1200" i="0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ke-0 </a:t>
            </a:r>
            <a:r>
              <a:rPr kumimoji="0" lang="en-US" sz="1200" i="0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dengan</a:t>
            </a:r>
            <a:r>
              <a:rPr kumimoji="0" lang="en-US" sz="1200" i="0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“hard rock”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i="0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Perintah</a:t>
            </a:r>
            <a:r>
              <a:rPr kumimoji="0" lang="en-US" sz="1200" i="0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i="0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A[0] = “hard rock”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i="0" strike="noStrike" kern="1200" cap="none" spc="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i="0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Maka</a:t>
            </a:r>
            <a:r>
              <a:rPr kumimoji="0" lang="en-US" sz="1200" i="0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menjadi</a:t>
            </a:r>
            <a:r>
              <a:rPr kumimoji="0" lang="en-US" sz="1200" i="0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i="0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 = [“hard rock”, 10, 1.2] </a:t>
            </a:r>
            <a:endParaRPr kumimoji="0" lang="id-ID" sz="1100" i="0" strike="noStrike" kern="1200" cap="none" spc="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endParaRPr lang="en-US" u="none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27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0378180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i="0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Isi</a:t>
            </a:r>
            <a:r>
              <a:rPr kumimoji="0" lang="en-US" sz="1200" i="0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dari</a:t>
            </a:r>
            <a:r>
              <a:rPr kumimoji="0" lang="en-US" sz="1200" i="0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list </a:t>
            </a:r>
            <a:r>
              <a:rPr kumimoji="0" lang="en-US" sz="1200" i="0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dapat</a:t>
            </a:r>
            <a:r>
              <a:rPr kumimoji="0" lang="en-US" sz="1200" i="0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dihapus</a:t>
            </a:r>
            <a:r>
              <a:rPr kumimoji="0" lang="en-US" sz="1200" i="0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dengan</a:t>
            </a:r>
            <a:r>
              <a:rPr kumimoji="0" lang="en-US" sz="1200" i="0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menggunakan</a:t>
            </a:r>
            <a:r>
              <a:rPr kumimoji="0" lang="en-US" sz="1200" i="0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fungsi</a:t>
            </a:r>
            <a:r>
              <a:rPr kumimoji="0" lang="en-US" sz="1200" i="0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“</a:t>
            </a:r>
            <a:r>
              <a:rPr kumimoji="0" lang="en-US" sz="1200" b="1" i="0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DEL</a:t>
            </a:r>
            <a:r>
              <a:rPr kumimoji="0" lang="en-US" sz="1200" i="0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”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i="0" strike="noStrike" kern="1200" cap="none" spc="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i="0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Contoh</a:t>
            </a:r>
            <a:r>
              <a:rPr kumimoji="0" lang="en-US" sz="1200" i="0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i="0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 = [“hard rock”, 10, 1.2] </a:t>
            </a:r>
            <a:endParaRPr kumimoji="0" lang="id-ID" sz="1050" i="0" strike="noStrike" kern="1200" cap="none" spc="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i="0" strike="noStrike" kern="1200" cap="none" spc="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i="0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Akan</a:t>
            </a:r>
            <a:r>
              <a:rPr kumimoji="0" lang="en-US" sz="1100" i="0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100" i="0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dihapus</a:t>
            </a:r>
            <a:r>
              <a:rPr kumimoji="0" lang="en-US" sz="1100" i="0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100" i="0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isi</a:t>
            </a:r>
            <a:r>
              <a:rPr kumimoji="0" lang="en-US" sz="1100" i="0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100" i="0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dari</a:t>
            </a:r>
            <a:r>
              <a:rPr kumimoji="0" lang="en-US" sz="1100" i="0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list </a:t>
            </a:r>
            <a:r>
              <a:rPr kumimoji="0" lang="en-US" sz="1100" i="0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yaitu</a:t>
            </a:r>
            <a:r>
              <a:rPr kumimoji="0" lang="en-US" sz="1100" i="0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“hard rock”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i="0" strike="noStrike" kern="1200" cap="none" spc="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i="0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Maka</a:t>
            </a:r>
            <a:r>
              <a:rPr kumimoji="0" lang="en-US" sz="1100" i="0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100" i="0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perintahnya</a:t>
            </a:r>
            <a:r>
              <a:rPr kumimoji="0" lang="en-US" sz="1100" i="0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100" i="0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adalah</a:t>
            </a:r>
            <a:r>
              <a:rPr kumimoji="0" lang="en-US" sz="1100" i="0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i="0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Del (A[0])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i="0" strike="noStrike" kern="1200" cap="none" spc="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i="0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List </a:t>
            </a:r>
            <a:r>
              <a:rPr kumimoji="0" lang="en-US" sz="1100" i="0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menjadi</a:t>
            </a:r>
            <a:r>
              <a:rPr kumimoji="0" lang="en-US" sz="1100" i="0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i="0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 : [10, 1.2]</a:t>
            </a:r>
            <a:endParaRPr kumimoji="0" lang="id-ID" sz="1100" i="0" strike="noStrike" kern="1200" cap="none" spc="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endParaRPr lang="en-US" u="none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28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0378180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i="0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Isi</a:t>
            </a:r>
            <a:r>
              <a:rPr kumimoji="0" lang="en-US" sz="1200" i="0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dari</a:t>
            </a:r>
            <a:r>
              <a:rPr kumimoji="0" lang="en-US" sz="1200" i="0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list </a:t>
            </a:r>
            <a:r>
              <a:rPr kumimoji="0" lang="en-US" sz="1200" i="0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dapat</a:t>
            </a:r>
            <a:r>
              <a:rPr kumimoji="0" lang="en-US" sz="1200" i="0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dihapus</a:t>
            </a:r>
            <a:r>
              <a:rPr kumimoji="0" lang="en-US" sz="1200" i="0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dengan</a:t>
            </a:r>
            <a:r>
              <a:rPr kumimoji="0" lang="en-US" sz="1200" i="0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menggunakan</a:t>
            </a:r>
            <a:r>
              <a:rPr kumimoji="0" lang="en-US" sz="1200" i="0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fungsi</a:t>
            </a:r>
            <a:r>
              <a:rPr kumimoji="0" lang="en-US" sz="1200" i="0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“</a:t>
            </a:r>
            <a:r>
              <a:rPr kumimoji="0" lang="en-US" sz="1200" b="1" i="0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DEL</a:t>
            </a:r>
            <a:r>
              <a:rPr kumimoji="0" lang="en-US" sz="1200" i="0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”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i="0" strike="noStrike" kern="1200" cap="none" spc="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i="0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Contoh</a:t>
            </a:r>
            <a:r>
              <a:rPr kumimoji="0" lang="en-US" sz="1200" i="0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i="0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 = [“hard rock”, 10, 1.2] </a:t>
            </a:r>
            <a:endParaRPr kumimoji="0" lang="id-ID" sz="1050" i="0" strike="noStrike" kern="1200" cap="none" spc="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i="0" strike="noStrike" kern="1200" cap="none" spc="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i="0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Akan</a:t>
            </a:r>
            <a:r>
              <a:rPr kumimoji="0" lang="en-US" sz="1100" i="0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100" i="0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dihapus</a:t>
            </a:r>
            <a:r>
              <a:rPr kumimoji="0" lang="en-US" sz="1100" i="0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100" i="0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isi</a:t>
            </a:r>
            <a:r>
              <a:rPr kumimoji="0" lang="en-US" sz="1100" i="0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100" i="0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dari</a:t>
            </a:r>
            <a:r>
              <a:rPr kumimoji="0" lang="en-US" sz="1100" i="0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list </a:t>
            </a:r>
            <a:r>
              <a:rPr kumimoji="0" lang="en-US" sz="1100" i="0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yaitu</a:t>
            </a:r>
            <a:r>
              <a:rPr kumimoji="0" lang="en-US" sz="1100" i="0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10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i="0" strike="noStrike" kern="1200" cap="none" spc="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i="0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Maka</a:t>
            </a:r>
            <a:r>
              <a:rPr kumimoji="0" lang="en-US" sz="1100" i="0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100" i="0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perintahnya</a:t>
            </a:r>
            <a:r>
              <a:rPr kumimoji="0" lang="en-US" sz="1100" i="0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100" i="0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adalah</a:t>
            </a:r>
            <a:r>
              <a:rPr kumimoji="0" lang="en-US" sz="1100" i="0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i="0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Del (A[1])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i="0" strike="noStrike" kern="1200" cap="none" spc="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i="0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List </a:t>
            </a:r>
            <a:r>
              <a:rPr kumimoji="0" lang="en-US" sz="1100" i="0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menjadi</a:t>
            </a:r>
            <a:r>
              <a:rPr kumimoji="0" lang="en-US" sz="1100" i="0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i="0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 : [“hard rock”, 1.2]</a:t>
            </a:r>
            <a:endParaRPr kumimoji="0" lang="id-ID" sz="1100" i="0" strike="noStrike" kern="1200" cap="none" spc="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endParaRPr lang="en-US" u="none" baseline="0" dirty="0"/>
          </a:p>
          <a:p>
            <a:endParaRPr lang="en-US" u="none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29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0378180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200" i="0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Suatu</a:t>
            </a:r>
            <a:r>
              <a:rPr kumimoji="0" lang="en-US" sz="1200" i="0" strike="noStrike" kern="1200" cap="none" spc="0" normalizeH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string </a:t>
            </a:r>
            <a:r>
              <a:rPr kumimoji="0" lang="en-US" sz="1200" i="0" strike="noStrike" kern="1200" cap="none" spc="0" normalizeH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dapat</a:t>
            </a:r>
            <a:r>
              <a:rPr kumimoji="0" lang="en-US" sz="1200" i="0" strike="noStrike" kern="1200" cap="none" spc="0" normalizeH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diubah</a:t>
            </a:r>
            <a:r>
              <a:rPr kumimoji="0" lang="en-US" sz="1200" i="0" strike="noStrike" kern="1200" cap="none" spc="0" normalizeH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ke</a:t>
            </a:r>
            <a:r>
              <a:rPr kumimoji="0" lang="en-US" sz="1200" i="0" strike="noStrike" kern="1200" cap="none" spc="0" normalizeH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bentuk</a:t>
            </a:r>
            <a:r>
              <a:rPr kumimoji="0" lang="en-US" sz="1200" i="0" strike="noStrike" kern="1200" cap="none" spc="0" normalizeH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list </a:t>
            </a:r>
            <a:r>
              <a:rPr kumimoji="0" lang="en-US" sz="1200" i="0" strike="noStrike" kern="1200" cap="none" spc="0" normalizeH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dengan</a:t>
            </a:r>
            <a:r>
              <a:rPr kumimoji="0" lang="en-US" sz="1200" i="0" strike="noStrike" kern="1200" cap="none" spc="0" normalizeH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menggunakan</a:t>
            </a:r>
            <a:r>
              <a:rPr kumimoji="0" lang="en-US" sz="1200" i="0" strike="noStrike" kern="1200" cap="none" spc="0" normalizeH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metode</a:t>
            </a:r>
            <a:r>
              <a:rPr kumimoji="0" lang="en-US" sz="1200" i="0" strike="noStrike" kern="1200" cap="none" spc="0" normalizeH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“</a:t>
            </a:r>
            <a:r>
              <a:rPr kumimoji="0" lang="en-US" sz="1200" b="1" i="0" strike="noStrike" kern="1200" cap="none" spc="0" normalizeH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Split</a:t>
            </a:r>
            <a:r>
              <a:rPr kumimoji="0" lang="en-US" sz="1200" i="0" strike="noStrike" kern="1200" cap="none" spc="0" normalizeH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”. Split yang </a:t>
            </a:r>
            <a:r>
              <a:rPr kumimoji="0" lang="en-US" sz="1200" i="0" strike="noStrike" kern="1200" cap="none" spc="0" normalizeH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dilakukan</a:t>
            </a:r>
            <a:r>
              <a:rPr kumimoji="0" lang="en-US" sz="1200" i="0" strike="noStrike" kern="1200" cap="none" spc="0" normalizeH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berdasarkan</a:t>
            </a:r>
            <a:r>
              <a:rPr kumimoji="0" lang="en-US" sz="1200" i="0" strike="noStrike" kern="1200" cap="none" spc="0" normalizeH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pada</a:t>
            </a:r>
            <a:r>
              <a:rPr kumimoji="0" lang="en-US" sz="1200" i="0" strike="noStrike" kern="1200" cap="none" spc="0" normalizeH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spasi</a:t>
            </a:r>
            <a:r>
              <a:rPr kumimoji="0" lang="en-US" sz="1200" i="0" strike="noStrike" kern="1200" cap="none" spc="0" normalizeH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antar</a:t>
            </a:r>
            <a:r>
              <a:rPr kumimoji="0" lang="en-US" sz="1200" i="0" strike="noStrike" kern="1200" cap="none" spc="0" normalizeH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kata</a:t>
            </a:r>
            <a:r>
              <a:rPr kumimoji="0" lang="en-US" sz="1200" i="0" strike="noStrike" kern="1200" cap="none" spc="0" normalizeH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sz="1200" i="0" strike="noStrike" kern="1200" cap="none" spc="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200" i="0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Pada</a:t>
            </a:r>
            <a:r>
              <a:rPr kumimoji="0" lang="en-US" sz="1200" i="0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contoh</a:t>
            </a:r>
            <a:r>
              <a:rPr kumimoji="0" lang="en-US" sz="1200" i="0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: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200" i="0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Suatu</a:t>
            </a:r>
            <a:r>
              <a:rPr kumimoji="0" lang="en-US" sz="1200" i="0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string “hard rock” </a:t>
            </a:r>
            <a:r>
              <a:rPr kumimoji="0" lang="en-US" sz="1200" i="0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akan</a:t>
            </a:r>
            <a:r>
              <a:rPr kumimoji="0" lang="en-US" sz="1200" i="0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diubah</a:t>
            </a:r>
            <a:r>
              <a:rPr kumimoji="0" lang="en-US" sz="1200" i="0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menjadi</a:t>
            </a:r>
            <a:r>
              <a:rPr kumimoji="0" lang="en-US" sz="1200" i="0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list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sz="1200" i="0" strike="noStrike" kern="1200" cap="none" spc="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200" i="0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Perintahnya</a:t>
            </a:r>
            <a:r>
              <a:rPr kumimoji="0" lang="en-US" sz="1200" i="0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adalah</a:t>
            </a:r>
            <a:r>
              <a:rPr kumimoji="0" lang="en-US" sz="1200" i="0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: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200" i="0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“hard </a:t>
            </a:r>
            <a:r>
              <a:rPr kumimoji="0" lang="en-US" sz="1200" i="0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rock”.split</a:t>
            </a:r>
            <a:r>
              <a:rPr kumimoji="0" lang="en-US" sz="1200" i="0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()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sz="1200" i="0" strike="noStrike" kern="1200" cap="none" spc="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200" i="0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Maka</a:t>
            </a:r>
            <a:r>
              <a:rPr kumimoji="0" lang="en-US" sz="1200" i="0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string </a:t>
            </a:r>
            <a:r>
              <a:rPr kumimoji="0" lang="en-US" sz="1200" i="0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tersebut</a:t>
            </a:r>
            <a:r>
              <a:rPr kumimoji="0" lang="en-US" sz="1200" i="0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menjadi</a:t>
            </a:r>
            <a:r>
              <a:rPr kumimoji="0" lang="en-US" sz="1200" i="0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list </a:t>
            </a:r>
            <a:r>
              <a:rPr kumimoji="0" lang="en-US" sz="1200" i="0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seperti</a:t>
            </a:r>
            <a:r>
              <a:rPr kumimoji="0" lang="en-US" sz="1200" i="0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berikut</a:t>
            </a:r>
            <a:r>
              <a:rPr kumimoji="0" lang="en-US" sz="1200" i="0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: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200" i="0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[“hard”, “rock”]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30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0378180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Suatu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string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dapat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diubah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ke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bentuk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list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dengan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menggunakan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metode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“</a:t>
            </a:r>
            <a:r>
              <a:rPr lang="en-US" sz="1200" b="1" dirty="0">
                <a:solidFill>
                  <a:schemeClr val="bg2">
                    <a:lumMod val="25000"/>
                  </a:schemeClr>
                </a:solidFill>
              </a:rPr>
              <a:t>Split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”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dan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bisa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diberikan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kondisi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khusus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misalkan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akan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mengubah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string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menjadi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list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dengan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string yang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dipisahkan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oleh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tanda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koma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(,)</a:t>
            </a:r>
            <a:endParaRPr lang="id-ID" dirty="0">
              <a:solidFill>
                <a:schemeClr val="bg2">
                  <a:lumMod val="25000"/>
                </a:schemeClr>
              </a:solidFill>
            </a:endParaRPr>
          </a:p>
          <a:p>
            <a:endParaRPr lang="en-US" u="none" baseline="0" dirty="0"/>
          </a:p>
          <a:p>
            <a:r>
              <a:rPr lang="en-US" u="none" baseline="0" dirty="0" err="1"/>
              <a:t>Contoh</a:t>
            </a:r>
            <a:r>
              <a:rPr lang="en-US" u="none" baseline="0" dirty="0"/>
              <a:t>:</a:t>
            </a:r>
          </a:p>
          <a:p>
            <a:r>
              <a:rPr lang="en-US" u="none" baseline="0" dirty="0" err="1"/>
              <a:t>Suatu</a:t>
            </a:r>
            <a:r>
              <a:rPr lang="en-US" u="none" baseline="0" dirty="0"/>
              <a:t> string “A, B, C, D” </a:t>
            </a:r>
            <a:r>
              <a:rPr lang="en-US" u="none" baseline="0" dirty="0" err="1"/>
              <a:t>akan</a:t>
            </a:r>
            <a:r>
              <a:rPr lang="en-US" u="none" baseline="0" dirty="0"/>
              <a:t> </a:t>
            </a:r>
            <a:r>
              <a:rPr lang="en-US" u="none" baseline="0" dirty="0" err="1"/>
              <a:t>diubah</a:t>
            </a:r>
            <a:r>
              <a:rPr lang="en-US" u="none" baseline="0" dirty="0"/>
              <a:t> </a:t>
            </a:r>
            <a:r>
              <a:rPr lang="en-US" u="none" baseline="0" dirty="0" err="1"/>
              <a:t>menjadi</a:t>
            </a:r>
            <a:r>
              <a:rPr lang="en-US" u="none" baseline="0" dirty="0"/>
              <a:t> list </a:t>
            </a:r>
            <a:r>
              <a:rPr lang="en-US" u="none" baseline="0" dirty="0" err="1"/>
              <a:t>dengan</a:t>
            </a:r>
            <a:r>
              <a:rPr lang="en-US" u="none" baseline="0" dirty="0"/>
              <a:t> </a:t>
            </a:r>
            <a:r>
              <a:rPr lang="en-US" u="none" baseline="0" dirty="0" err="1"/>
              <a:t>perintah</a:t>
            </a:r>
            <a:r>
              <a:rPr lang="en-US" u="none" baseline="0" dirty="0"/>
              <a:t> </a:t>
            </a:r>
            <a:r>
              <a:rPr lang="en-US" u="none" baseline="0" dirty="0" err="1"/>
              <a:t>berikut</a:t>
            </a:r>
            <a:r>
              <a:rPr lang="en-US" u="none" baseline="0" dirty="0"/>
              <a:t>:</a:t>
            </a:r>
          </a:p>
          <a:p>
            <a:endParaRPr lang="en-US" u="none" baseline="0" dirty="0"/>
          </a:p>
          <a:p>
            <a:r>
              <a:rPr lang="en-US" u="none" baseline="0" dirty="0"/>
              <a:t>“A, B, C, </a:t>
            </a:r>
            <a:r>
              <a:rPr lang="en-US" u="none" baseline="0" dirty="0" err="1"/>
              <a:t>D”,split</a:t>
            </a:r>
            <a:r>
              <a:rPr lang="en-US" u="none" baseline="0" dirty="0"/>
              <a:t> (“,”)</a:t>
            </a:r>
          </a:p>
          <a:p>
            <a:endParaRPr lang="en-US" u="none" baseline="0" dirty="0"/>
          </a:p>
          <a:p>
            <a:r>
              <a:rPr lang="en-US" u="none" baseline="0" dirty="0" err="1"/>
              <a:t>Hasil</a:t>
            </a:r>
            <a:r>
              <a:rPr lang="en-US" u="none" baseline="0" dirty="0"/>
              <a:t> </a:t>
            </a:r>
            <a:r>
              <a:rPr lang="en-US" u="none" baseline="0" dirty="0" err="1"/>
              <a:t>listnya</a:t>
            </a:r>
            <a:r>
              <a:rPr lang="en-US" u="none" baseline="0" dirty="0"/>
              <a:t> </a:t>
            </a:r>
            <a:r>
              <a:rPr lang="en-US" u="none" baseline="0" dirty="0" err="1"/>
              <a:t>adalah</a:t>
            </a:r>
            <a:r>
              <a:rPr lang="en-US" u="none" baseline="0" dirty="0"/>
              <a:t>:</a:t>
            </a:r>
          </a:p>
          <a:p>
            <a:r>
              <a:rPr lang="en-US" u="none" baseline="0" dirty="0"/>
              <a:t>[“A”, “B”, “C”, “D”]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31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037818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i="0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Pada</a:t>
            </a:r>
            <a:r>
              <a:rPr kumimoji="0" lang="en-US" sz="1200" i="0" strike="noStrike" kern="1200" cap="none" spc="0" normalizeH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Python </a:t>
            </a:r>
            <a:r>
              <a:rPr kumimoji="0" lang="en-US" sz="1200" i="0" strike="noStrike" kern="1200" cap="none" spc="0" normalizeH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terdapat</a:t>
            </a:r>
            <a:r>
              <a:rPr kumimoji="0" lang="en-US" sz="1200" i="0" strike="noStrike" kern="1200" cap="none" spc="0" normalizeH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tipe</a:t>
            </a:r>
            <a:r>
              <a:rPr kumimoji="0" lang="en-US" sz="1200" i="0" strike="noStrike" kern="1200" cap="none" spc="0" normalizeH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data: string, integer, </a:t>
            </a:r>
            <a:r>
              <a:rPr kumimoji="0" lang="en-US" sz="1200" i="0" strike="noStrike" kern="1200" cap="none" spc="0" normalizeH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dan</a:t>
            </a:r>
            <a:r>
              <a:rPr kumimoji="0" lang="en-US" sz="1200" i="0" strike="noStrike" kern="1200" cap="none" spc="0" normalizeH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float. </a:t>
            </a:r>
            <a:r>
              <a:rPr kumimoji="0" lang="en-US" sz="1200" i="0" strike="noStrike" kern="1200" cap="none" spc="0" normalizeH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Ketiga</a:t>
            </a:r>
            <a:r>
              <a:rPr kumimoji="0" lang="en-US" sz="1200" i="0" strike="noStrike" kern="1200" cap="none" spc="0" normalizeH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tipe</a:t>
            </a:r>
            <a:r>
              <a:rPr kumimoji="0" lang="en-US" sz="1200" i="0" strike="noStrike" kern="1200" cap="none" spc="0" normalizeH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data </a:t>
            </a:r>
            <a:r>
              <a:rPr kumimoji="0" lang="en-US" sz="1200" i="0" strike="noStrike" kern="1200" cap="none" spc="0" normalizeH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tersebut</a:t>
            </a:r>
            <a:r>
              <a:rPr kumimoji="0" lang="en-US" sz="1200" i="0" strike="noStrike" kern="1200" cap="none" spc="0" normalizeH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dapat</a:t>
            </a:r>
            <a:r>
              <a:rPr kumimoji="0" lang="en-US" sz="1200" i="0" strike="noStrike" kern="1200" cap="none" spc="0" normalizeH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berada</a:t>
            </a:r>
            <a:r>
              <a:rPr kumimoji="0" lang="en-US" sz="1200" i="0" strike="noStrike" kern="1200" cap="none" spc="0" normalizeH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pada</a:t>
            </a:r>
            <a:r>
              <a:rPr kumimoji="0" lang="en-US" sz="1200" i="0" strike="noStrike" kern="1200" cap="none" spc="0" normalizeH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satu</a:t>
            </a:r>
            <a:r>
              <a:rPr kumimoji="0" lang="en-US" sz="1200" i="0" strike="noStrike" kern="1200" cap="none" spc="0" normalizeH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tuples</a:t>
            </a:r>
            <a:r>
              <a:rPr kumimoji="0" lang="en-US" sz="1200" i="0" strike="noStrike" kern="1200" cap="none" spc="0" normalizeH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</a:t>
            </a:r>
          </a:p>
          <a:p>
            <a:endParaRPr lang="en-US" u="none" baseline="0" dirty="0"/>
          </a:p>
          <a:p>
            <a:r>
              <a:rPr lang="en-US" u="none" baseline="0" dirty="0" err="1"/>
              <a:t>Contoh</a:t>
            </a:r>
            <a:r>
              <a:rPr lang="en-US" u="none" baseline="0" dirty="0"/>
              <a:t>:</a:t>
            </a:r>
          </a:p>
          <a:p>
            <a:r>
              <a:rPr lang="en-US" u="none" baseline="0" dirty="0"/>
              <a:t>‘disco’ </a:t>
            </a:r>
            <a:r>
              <a:rPr lang="en-US" u="none" baseline="0" dirty="0" err="1"/>
              <a:t>merupakan</a:t>
            </a:r>
            <a:r>
              <a:rPr lang="en-US" u="none" baseline="0" dirty="0"/>
              <a:t> </a:t>
            </a:r>
            <a:r>
              <a:rPr lang="en-US" u="none" baseline="0" dirty="0" err="1"/>
              <a:t>tipe</a:t>
            </a:r>
            <a:r>
              <a:rPr lang="en-US" u="none" baseline="0" dirty="0"/>
              <a:t> data string (</a:t>
            </a:r>
            <a:r>
              <a:rPr lang="en-US" u="none" baseline="0" dirty="0" err="1"/>
              <a:t>str</a:t>
            </a:r>
            <a:r>
              <a:rPr lang="en-US" u="none" baseline="0" dirty="0"/>
              <a:t>)</a:t>
            </a:r>
          </a:p>
          <a:p>
            <a:r>
              <a:rPr lang="en-US" u="none" baseline="0" dirty="0"/>
              <a:t>10 </a:t>
            </a:r>
            <a:r>
              <a:rPr lang="en-US" u="none" baseline="0" dirty="0" err="1"/>
              <a:t>merupakan</a:t>
            </a:r>
            <a:r>
              <a:rPr lang="en-US" u="none" baseline="0" dirty="0"/>
              <a:t> </a:t>
            </a:r>
            <a:r>
              <a:rPr lang="en-US" u="none" baseline="0" dirty="0" err="1"/>
              <a:t>tipe</a:t>
            </a:r>
            <a:r>
              <a:rPr lang="en-US" u="none" baseline="0" dirty="0"/>
              <a:t> data integer (</a:t>
            </a:r>
            <a:r>
              <a:rPr lang="en-US" u="none" baseline="0" dirty="0" err="1"/>
              <a:t>int</a:t>
            </a:r>
            <a:r>
              <a:rPr lang="en-US" u="none" baseline="0" dirty="0"/>
              <a:t>)</a:t>
            </a:r>
          </a:p>
          <a:p>
            <a:r>
              <a:rPr lang="en-US" u="none" baseline="0" dirty="0"/>
              <a:t>1.2 </a:t>
            </a:r>
            <a:r>
              <a:rPr lang="en-US" u="none" baseline="0" dirty="0" err="1"/>
              <a:t>merupakan</a:t>
            </a:r>
            <a:r>
              <a:rPr lang="en-US" u="none" baseline="0" dirty="0"/>
              <a:t> </a:t>
            </a:r>
            <a:r>
              <a:rPr lang="en-US" u="none" baseline="0" dirty="0" err="1"/>
              <a:t>tipe</a:t>
            </a:r>
            <a:r>
              <a:rPr lang="en-US" u="none" baseline="0" dirty="0"/>
              <a:t> data float</a:t>
            </a:r>
          </a:p>
          <a:p>
            <a:endParaRPr lang="en-US" u="none" baseline="0" dirty="0"/>
          </a:p>
          <a:p>
            <a:r>
              <a:rPr lang="en-US" u="none" baseline="0" dirty="0" err="1"/>
              <a:t>Ketiga</a:t>
            </a:r>
            <a:r>
              <a:rPr lang="en-US" u="none" baseline="0" dirty="0"/>
              <a:t> data </a:t>
            </a:r>
            <a:r>
              <a:rPr lang="en-US" u="none" baseline="0" dirty="0" err="1"/>
              <a:t>tersebut</a:t>
            </a:r>
            <a:r>
              <a:rPr lang="en-US" u="none" baseline="0" dirty="0"/>
              <a:t> </a:t>
            </a:r>
            <a:r>
              <a:rPr lang="en-US" u="none" baseline="0" dirty="0" err="1"/>
              <a:t>dapat</a:t>
            </a:r>
            <a:r>
              <a:rPr lang="en-US" u="none" baseline="0" dirty="0"/>
              <a:t> </a:t>
            </a:r>
            <a:r>
              <a:rPr lang="en-US" u="none" baseline="0" dirty="0" err="1"/>
              <a:t>dituliskan</a:t>
            </a:r>
            <a:r>
              <a:rPr lang="en-US" u="none" baseline="0" dirty="0"/>
              <a:t> </a:t>
            </a:r>
            <a:r>
              <a:rPr lang="en-US" u="none" baseline="0" dirty="0" err="1"/>
              <a:t>dalam</a:t>
            </a:r>
            <a:r>
              <a:rPr lang="en-US" u="none" baseline="0" dirty="0"/>
              <a:t> 1 </a:t>
            </a:r>
            <a:r>
              <a:rPr lang="en-US" u="none" baseline="0" dirty="0" err="1"/>
              <a:t>tuples</a:t>
            </a:r>
            <a:r>
              <a:rPr lang="en-US" u="none" baseline="0" dirty="0"/>
              <a:t> </a:t>
            </a:r>
            <a:r>
              <a:rPr lang="en-US" u="none" baseline="0" dirty="0" err="1"/>
              <a:t>sebagai</a:t>
            </a:r>
            <a:r>
              <a:rPr lang="en-US" u="none" baseline="0" dirty="0"/>
              <a:t> </a:t>
            </a:r>
            <a:r>
              <a:rPr lang="en-US" u="none" baseline="0" dirty="0" err="1"/>
              <a:t>berikut</a:t>
            </a:r>
            <a:r>
              <a:rPr lang="en-US" u="none" baseline="0" dirty="0"/>
              <a:t>:</a:t>
            </a:r>
          </a:p>
          <a:p>
            <a:endParaRPr lang="en-US" u="none" baseline="0" dirty="0"/>
          </a:p>
          <a:p>
            <a:r>
              <a:rPr lang="en-US" u="none" baseline="0" dirty="0"/>
              <a:t>tuple1 = (‘disco’, 10, 1.2)</a:t>
            </a:r>
          </a:p>
          <a:p>
            <a:r>
              <a:rPr lang="en-US" u="none" baseline="0" dirty="0"/>
              <a:t>type (tuple1) = </a:t>
            </a:r>
            <a:r>
              <a:rPr lang="en-US" u="none" baseline="0" dirty="0" err="1"/>
              <a:t>tuple</a:t>
            </a:r>
            <a:endParaRPr lang="en-US" u="none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5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0378180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S</a:t>
            </a:r>
            <a:r>
              <a:rPr kumimoji="0" lang="en-US" sz="1200" i="0" strike="noStrike" kern="1200" cap="none" spc="0" normalizeH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uatu</a:t>
            </a:r>
            <a:r>
              <a:rPr kumimoji="0" lang="en-US" sz="1200" i="0" strike="noStrike" kern="1200" cap="none" spc="0" normalizeH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variabel</a:t>
            </a:r>
            <a:r>
              <a:rPr kumimoji="0" lang="en-US" sz="1200" i="0" strike="noStrike" kern="1200" cap="none" spc="0" normalizeH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akan</a:t>
            </a:r>
            <a:r>
              <a:rPr kumimoji="0" lang="en-US" sz="1200" i="0" strike="noStrike" kern="1200" cap="none" spc="0" normalizeH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memiliki</a:t>
            </a:r>
            <a:r>
              <a:rPr kumimoji="0" lang="en-US" sz="1200" i="0" strike="noStrike" kern="1200" cap="none" spc="0" normalizeH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isi</a:t>
            </a:r>
            <a:r>
              <a:rPr kumimoji="0" lang="en-US" sz="1200" i="0" strike="noStrike" kern="1200" cap="none" spc="0" normalizeH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list </a:t>
            </a:r>
            <a:r>
              <a:rPr kumimoji="0" lang="en-US" sz="1200" i="0" strike="noStrike" kern="1200" cap="none" spc="0" normalizeH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yan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g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sama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jika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menggunakan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tanda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sama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dengan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(B= A).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sz="1200" i="0" strike="noStrike" kern="1200" cap="none" spc="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200" i="0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Contoh</a:t>
            </a:r>
            <a:r>
              <a:rPr kumimoji="0" lang="en-US" sz="1200" i="0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: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200" i="0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 = [“hard rock”, 10, 1.2]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200" i="0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 = A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sz="1200" i="0" strike="noStrike" kern="1200" cap="none" spc="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200" i="0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Maka</a:t>
            </a:r>
            <a:r>
              <a:rPr kumimoji="0" lang="en-US" sz="1200" i="0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variabel</a:t>
            </a:r>
            <a:r>
              <a:rPr kumimoji="0" lang="en-US" sz="1200" i="0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B </a:t>
            </a:r>
            <a:r>
              <a:rPr kumimoji="0" lang="en-US" sz="1200" i="0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berisi</a:t>
            </a:r>
            <a:r>
              <a:rPr kumimoji="0" lang="en-US" sz="1200" i="0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list yang </a:t>
            </a:r>
            <a:r>
              <a:rPr kumimoji="0" lang="en-US" sz="1200" i="0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sama</a:t>
            </a:r>
            <a:r>
              <a:rPr kumimoji="0" lang="en-US" sz="1200" i="0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dengan</a:t>
            </a:r>
            <a:r>
              <a:rPr kumimoji="0" lang="en-US" sz="1200" i="0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variabel</a:t>
            </a:r>
            <a:r>
              <a:rPr kumimoji="0" lang="en-US" sz="1200" i="0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B = </a:t>
            </a:r>
            <a:r>
              <a:rPr kumimoji="0" lang="en-US" sz="1100" i="0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[“hard rock”, 10, 1.2]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id-ID" sz="1100" i="0" strike="noStrike" kern="1200" cap="none" spc="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32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0378180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ts val="1000"/>
              </a:spcBef>
              <a:defRPr/>
            </a:pP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Suatu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variabel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akan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memiliki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isi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list yang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sama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jika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menggunakan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tanda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sama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dengan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(=)</a:t>
            </a:r>
            <a:endParaRPr lang="id-ID" dirty="0">
              <a:solidFill>
                <a:schemeClr val="bg2">
                  <a:lumMod val="25000"/>
                </a:schemeClr>
              </a:solidFill>
            </a:endParaRPr>
          </a:p>
          <a:p>
            <a:pPr marL="457200" lvl="0" indent="-457200">
              <a:spcBef>
                <a:spcPts val="1000"/>
              </a:spcBef>
              <a:defRPr/>
            </a:pPr>
            <a:endParaRPr lang="en-US" sz="1200" dirty="0">
              <a:solidFill>
                <a:schemeClr val="bg2">
                  <a:lumMod val="25000"/>
                </a:schemeClr>
              </a:solidFill>
            </a:endParaRPr>
          </a:p>
          <a:p>
            <a:pPr marL="457200" lvl="0" indent="-457200">
              <a:spcBef>
                <a:spcPts val="1000"/>
              </a:spcBef>
              <a:defRPr/>
            </a:pP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Misalkan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:</a:t>
            </a:r>
          </a:p>
          <a:p>
            <a:pPr marL="457200" lvl="0" indent="-457200">
              <a:spcBef>
                <a:spcPts val="1000"/>
              </a:spcBef>
              <a:defRPr/>
            </a:pP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List B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sama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dengan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list  A</a:t>
            </a:r>
          </a:p>
          <a:p>
            <a:pPr marL="457200" lvl="0" indent="-457200">
              <a:spcBef>
                <a:spcPts val="1000"/>
              </a:spcBef>
              <a:defRPr/>
            </a:pPr>
            <a:endParaRPr lang="en-US" sz="1200" dirty="0">
              <a:solidFill>
                <a:schemeClr val="bg2">
                  <a:lumMod val="25000"/>
                </a:schemeClr>
              </a:solidFill>
            </a:endParaRPr>
          </a:p>
          <a:p>
            <a:pPr marL="457200" lvl="0" indent="-457200">
              <a:spcBef>
                <a:spcPts val="1000"/>
              </a:spcBef>
              <a:defRPr/>
            </a:pP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Maka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:</a:t>
            </a:r>
          </a:p>
          <a:p>
            <a:pPr lvl="0">
              <a:spcBef>
                <a:spcPts val="1000"/>
              </a:spcBef>
              <a:defRPr/>
            </a:pP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Jika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ada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perubahan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pada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anggota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/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elemen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di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list A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akan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mempengaruhi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anggota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/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elemen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yang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ada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di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list B (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anggota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/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elemen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yang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berada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pada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indeks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yang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sama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)</a:t>
            </a:r>
          </a:p>
          <a:p>
            <a:pPr lvl="0">
              <a:spcBef>
                <a:spcPts val="1000"/>
              </a:spcBef>
              <a:defRPr/>
            </a:pPr>
            <a:endParaRPr lang="en-US" sz="1200" dirty="0">
              <a:solidFill>
                <a:schemeClr val="bg2">
                  <a:lumMod val="25000"/>
                </a:schemeClr>
              </a:solidFill>
            </a:endParaRPr>
          </a:p>
          <a:p>
            <a:pPr lvl="0">
              <a:spcBef>
                <a:spcPts val="1000"/>
              </a:spcBef>
              <a:defRPr/>
            </a:pP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Contoh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:</a:t>
            </a:r>
          </a:p>
          <a:p>
            <a:pPr lvl="0">
              <a:spcBef>
                <a:spcPts val="1000"/>
              </a:spcBef>
              <a:defRPr/>
            </a:pP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B</a:t>
            </a:r>
            <a:r>
              <a:rPr lang="en-US" sz="1200" baseline="0" dirty="0">
                <a:solidFill>
                  <a:schemeClr val="bg2">
                    <a:lumMod val="25000"/>
                  </a:schemeClr>
                </a:solidFill>
              </a:rPr>
              <a:t> = A</a:t>
            </a:r>
          </a:p>
          <a:p>
            <a:pPr lvl="0">
              <a:spcBef>
                <a:spcPts val="1000"/>
              </a:spcBef>
              <a:defRPr/>
            </a:pPr>
            <a:r>
              <a:rPr lang="en-US" sz="1200" baseline="0" dirty="0" err="1">
                <a:solidFill>
                  <a:schemeClr val="bg2">
                    <a:lumMod val="25000"/>
                  </a:schemeClr>
                </a:solidFill>
              </a:rPr>
              <a:t>Dimana</a:t>
            </a:r>
            <a:r>
              <a:rPr lang="en-US" sz="1200" baseline="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baseline="0" dirty="0" err="1">
                <a:solidFill>
                  <a:schemeClr val="bg2">
                    <a:lumMod val="25000"/>
                  </a:schemeClr>
                </a:solidFill>
              </a:rPr>
              <a:t>isi</a:t>
            </a:r>
            <a:r>
              <a:rPr lang="en-US" sz="1200" baseline="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baseline="0" dirty="0" err="1">
                <a:solidFill>
                  <a:schemeClr val="bg2">
                    <a:lumMod val="25000"/>
                  </a:schemeClr>
                </a:solidFill>
              </a:rPr>
              <a:t>dari</a:t>
            </a:r>
            <a:r>
              <a:rPr lang="en-US" sz="1200" baseline="0" dirty="0">
                <a:solidFill>
                  <a:schemeClr val="bg2">
                    <a:lumMod val="25000"/>
                  </a:schemeClr>
                </a:solidFill>
              </a:rPr>
              <a:t> list:</a:t>
            </a:r>
          </a:p>
          <a:p>
            <a:pPr lvl="0">
              <a:spcBef>
                <a:spcPts val="1000"/>
              </a:spcBef>
              <a:defRPr/>
            </a:pPr>
            <a:r>
              <a:rPr lang="en-US" sz="1200" baseline="0" dirty="0">
                <a:solidFill>
                  <a:schemeClr val="bg2">
                    <a:lumMod val="25000"/>
                  </a:schemeClr>
                </a:solidFill>
              </a:rPr>
              <a:t>B[0] = “hard rock” </a:t>
            </a:r>
            <a:r>
              <a:rPr lang="en-US" sz="1200" baseline="0" dirty="0" err="1">
                <a:solidFill>
                  <a:schemeClr val="bg2">
                    <a:lumMod val="25000"/>
                  </a:schemeClr>
                </a:solidFill>
              </a:rPr>
              <a:t>sehingga</a:t>
            </a:r>
            <a:r>
              <a:rPr lang="en-US" sz="1200" baseline="0" dirty="0">
                <a:solidFill>
                  <a:schemeClr val="bg2">
                    <a:lumMod val="25000"/>
                  </a:schemeClr>
                </a:solidFill>
              </a:rPr>
              <a:t> A[0] = “hard rock”</a:t>
            </a:r>
          </a:p>
          <a:p>
            <a:pPr lvl="0">
              <a:spcBef>
                <a:spcPts val="1000"/>
              </a:spcBef>
              <a:defRPr/>
            </a:pPr>
            <a:endParaRPr lang="en-US" sz="1200" baseline="0" dirty="0">
              <a:solidFill>
                <a:schemeClr val="bg2">
                  <a:lumMod val="25000"/>
                </a:schemeClr>
              </a:solidFill>
            </a:endParaRPr>
          </a:p>
          <a:p>
            <a:pPr lvl="0">
              <a:spcBef>
                <a:spcPts val="1000"/>
              </a:spcBef>
              <a:defRPr/>
            </a:pPr>
            <a:r>
              <a:rPr lang="en-US" sz="1200" baseline="0" dirty="0" err="1">
                <a:solidFill>
                  <a:schemeClr val="bg2">
                    <a:lumMod val="25000"/>
                  </a:schemeClr>
                </a:solidFill>
              </a:rPr>
              <a:t>Kemudian</a:t>
            </a:r>
            <a:r>
              <a:rPr lang="en-US" sz="1200" baseline="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baseline="0" dirty="0" err="1">
                <a:solidFill>
                  <a:schemeClr val="bg2">
                    <a:lumMod val="25000"/>
                  </a:schemeClr>
                </a:solidFill>
              </a:rPr>
              <a:t>dilakukan</a:t>
            </a:r>
            <a:r>
              <a:rPr lang="en-US" sz="1200" baseline="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baseline="0" dirty="0" err="1">
                <a:solidFill>
                  <a:schemeClr val="bg2">
                    <a:lumMod val="25000"/>
                  </a:schemeClr>
                </a:solidFill>
              </a:rPr>
              <a:t>pengubahan</a:t>
            </a:r>
            <a:r>
              <a:rPr lang="en-US" sz="1200" baseline="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baseline="0" dirty="0" err="1">
                <a:solidFill>
                  <a:schemeClr val="bg2">
                    <a:lumMod val="25000"/>
                  </a:schemeClr>
                </a:solidFill>
              </a:rPr>
              <a:t>anggota</a:t>
            </a:r>
            <a:r>
              <a:rPr lang="en-US" sz="1200" baseline="0" dirty="0">
                <a:solidFill>
                  <a:schemeClr val="bg2">
                    <a:lumMod val="25000"/>
                  </a:schemeClr>
                </a:solidFill>
              </a:rPr>
              <a:t>/</a:t>
            </a:r>
            <a:r>
              <a:rPr lang="en-US" sz="1200" baseline="0" dirty="0" err="1">
                <a:solidFill>
                  <a:schemeClr val="bg2">
                    <a:lumMod val="25000"/>
                  </a:schemeClr>
                </a:solidFill>
              </a:rPr>
              <a:t>elemen</a:t>
            </a:r>
            <a:r>
              <a:rPr lang="en-US" sz="1200" baseline="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baseline="0" dirty="0" err="1">
                <a:solidFill>
                  <a:schemeClr val="bg2">
                    <a:lumMod val="25000"/>
                  </a:schemeClr>
                </a:solidFill>
              </a:rPr>
              <a:t>pada</a:t>
            </a:r>
            <a:r>
              <a:rPr lang="en-US" sz="1200" baseline="0" dirty="0">
                <a:solidFill>
                  <a:schemeClr val="bg2">
                    <a:lumMod val="25000"/>
                  </a:schemeClr>
                </a:solidFill>
              </a:rPr>
              <a:t> list A[0] = “banana”</a:t>
            </a:r>
          </a:p>
          <a:p>
            <a:pPr lvl="0">
              <a:spcBef>
                <a:spcPts val="1000"/>
              </a:spcBef>
              <a:defRPr/>
            </a:pPr>
            <a:r>
              <a:rPr lang="en-US" sz="1200" baseline="0" dirty="0" err="1">
                <a:solidFill>
                  <a:schemeClr val="bg2">
                    <a:lumMod val="25000"/>
                  </a:schemeClr>
                </a:solidFill>
              </a:rPr>
              <a:t>Maka</a:t>
            </a:r>
            <a:r>
              <a:rPr lang="en-US" sz="1200" baseline="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baseline="0" dirty="0" err="1">
                <a:solidFill>
                  <a:schemeClr val="bg2">
                    <a:lumMod val="25000"/>
                  </a:schemeClr>
                </a:solidFill>
              </a:rPr>
              <a:t>perubahan</a:t>
            </a:r>
            <a:r>
              <a:rPr lang="en-US" sz="1200" baseline="0" dirty="0">
                <a:solidFill>
                  <a:schemeClr val="bg2">
                    <a:lumMod val="25000"/>
                  </a:schemeClr>
                </a:solidFill>
              </a:rPr>
              <a:t> yang </a:t>
            </a:r>
            <a:r>
              <a:rPr lang="en-US" sz="1200" baseline="0" dirty="0" err="1">
                <a:solidFill>
                  <a:schemeClr val="bg2">
                    <a:lumMod val="25000"/>
                  </a:schemeClr>
                </a:solidFill>
              </a:rPr>
              <a:t>dilakukan</a:t>
            </a:r>
            <a:r>
              <a:rPr lang="en-US" sz="1200" baseline="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baseline="0" dirty="0" err="1">
                <a:solidFill>
                  <a:schemeClr val="bg2">
                    <a:lumMod val="25000"/>
                  </a:schemeClr>
                </a:solidFill>
              </a:rPr>
              <a:t>di</a:t>
            </a:r>
            <a:r>
              <a:rPr lang="en-US" sz="1200" baseline="0" dirty="0">
                <a:solidFill>
                  <a:schemeClr val="bg2">
                    <a:lumMod val="25000"/>
                  </a:schemeClr>
                </a:solidFill>
              </a:rPr>
              <a:t> list A </a:t>
            </a:r>
            <a:r>
              <a:rPr lang="en-US" sz="1200" baseline="0" dirty="0" err="1">
                <a:solidFill>
                  <a:schemeClr val="bg2">
                    <a:lumMod val="25000"/>
                  </a:schemeClr>
                </a:solidFill>
              </a:rPr>
              <a:t>akan</a:t>
            </a:r>
            <a:r>
              <a:rPr lang="en-US" sz="1200" baseline="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baseline="0" dirty="0" err="1">
                <a:solidFill>
                  <a:schemeClr val="bg2">
                    <a:lumMod val="25000"/>
                  </a:schemeClr>
                </a:solidFill>
              </a:rPr>
              <a:t>mempengaruhi</a:t>
            </a:r>
            <a:r>
              <a:rPr lang="en-US" sz="1200" baseline="0" dirty="0">
                <a:solidFill>
                  <a:schemeClr val="bg2">
                    <a:lumMod val="25000"/>
                  </a:schemeClr>
                </a:solidFill>
              </a:rPr>
              <a:t> B </a:t>
            </a:r>
            <a:r>
              <a:rPr lang="en-US" sz="1200" baseline="0" dirty="0" err="1">
                <a:solidFill>
                  <a:schemeClr val="bg2">
                    <a:lumMod val="25000"/>
                  </a:schemeClr>
                </a:solidFill>
              </a:rPr>
              <a:t>pada</a:t>
            </a:r>
            <a:r>
              <a:rPr lang="en-US" sz="1200" baseline="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baseline="0" dirty="0" err="1">
                <a:solidFill>
                  <a:schemeClr val="bg2">
                    <a:lumMod val="25000"/>
                  </a:schemeClr>
                </a:solidFill>
              </a:rPr>
              <a:t>indeks</a:t>
            </a:r>
            <a:r>
              <a:rPr lang="en-US" sz="1200" baseline="0" dirty="0">
                <a:solidFill>
                  <a:schemeClr val="bg2">
                    <a:lumMod val="25000"/>
                  </a:schemeClr>
                </a:solidFill>
              </a:rPr>
              <a:t> yang </a:t>
            </a:r>
            <a:r>
              <a:rPr lang="en-US" sz="1200" baseline="0" dirty="0" err="1">
                <a:solidFill>
                  <a:schemeClr val="bg2">
                    <a:lumMod val="25000"/>
                  </a:schemeClr>
                </a:solidFill>
              </a:rPr>
              <a:t>sama</a:t>
            </a:r>
            <a:r>
              <a:rPr lang="en-US" sz="1200" baseline="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en-US" sz="1200" baseline="0" dirty="0" err="1">
                <a:solidFill>
                  <a:schemeClr val="bg2">
                    <a:lumMod val="25000"/>
                  </a:schemeClr>
                </a:solidFill>
              </a:rPr>
              <a:t>sehingga</a:t>
            </a:r>
            <a:r>
              <a:rPr lang="en-US" sz="1200" baseline="0" dirty="0">
                <a:solidFill>
                  <a:schemeClr val="bg2">
                    <a:lumMod val="25000"/>
                  </a:schemeClr>
                </a:solidFill>
              </a:rPr>
              <a:t> B[0] = “banana”</a:t>
            </a:r>
            <a:endParaRPr lang="en-US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33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0378180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ts val="1000"/>
              </a:spcBef>
              <a:defRPr/>
            </a:pP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Isi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list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dapat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di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cloning/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duplikasi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pada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variabel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list yang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lainnya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.</a:t>
            </a:r>
          </a:p>
          <a:p>
            <a:pPr>
              <a:spcBef>
                <a:spcPts val="1000"/>
              </a:spcBef>
              <a:defRPr/>
            </a:pP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Cloning/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duplikasi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dilakukan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dengan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menggunakan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tanda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double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titik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dua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.</a:t>
            </a:r>
          </a:p>
          <a:p>
            <a:pPr>
              <a:spcBef>
                <a:spcPts val="1000"/>
              </a:spcBef>
              <a:defRPr/>
            </a:pP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Contoh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:</a:t>
            </a:r>
          </a:p>
          <a:p>
            <a:pPr>
              <a:spcBef>
                <a:spcPts val="1000"/>
              </a:spcBef>
              <a:defRPr/>
            </a:pP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B = A[::]</a:t>
            </a:r>
          </a:p>
          <a:p>
            <a:pPr marL="457200" lvl="0" indent="-457200">
              <a:spcBef>
                <a:spcPts val="1000"/>
              </a:spcBef>
              <a:defRPr/>
            </a:pPr>
            <a:endParaRPr lang="en-US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34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0378180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Jika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isi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list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di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cloning/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duplikasi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pada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suatu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variabel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yang lain,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maka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perubahan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isi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list yang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terjadi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pada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salah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satu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list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tidak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akan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mempengaruhi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list yang lain.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bg2">
                  <a:lumMod val="25000"/>
                </a:schemeClr>
              </a:solidFill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Contoh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: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B</a:t>
            </a:r>
            <a:r>
              <a:rPr lang="en-US" sz="1200" baseline="0" dirty="0">
                <a:solidFill>
                  <a:schemeClr val="bg2">
                    <a:lumMod val="25000"/>
                  </a:schemeClr>
                </a:solidFill>
              </a:rPr>
              <a:t> = A[::]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err="1">
                <a:solidFill>
                  <a:schemeClr val="bg2">
                    <a:lumMod val="25000"/>
                  </a:schemeClr>
                </a:solidFill>
              </a:rPr>
              <a:t>Artinya</a:t>
            </a:r>
            <a:r>
              <a:rPr lang="en-US" sz="1200" baseline="0" dirty="0">
                <a:solidFill>
                  <a:schemeClr val="bg2">
                    <a:lumMod val="25000"/>
                  </a:schemeClr>
                </a:solidFill>
              </a:rPr>
              <a:t> B </a:t>
            </a:r>
            <a:r>
              <a:rPr lang="en-US" sz="1200" baseline="0" dirty="0" err="1">
                <a:solidFill>
                  <a:schemeClr val="bg2">
                    <a:lumMod val="25000"/>
                  </a:schemeClr>
                </a:solidFill>
              </a:rPr>
              <a:t>memiliki</a:t>
            </a:r>
            <a:r>
              <a:rPr lang="en-US" sz="1200" baseline="0" dirty="0">
                <a:solidFill>
                  <a:schemeClr val="bg2">
                    <a:lumMod val="25000"/>
                  </a:schemeClr>
                </a:solidFill>
              </a:rPr>
              <a:t> list yang </a:t>
            </a:r>
            <a:r>
              <a:rPr lang="en-US" sz="1200" baseline="0" dirty="0" err="1">
                <a:solidFill>
                  <a:schemeClr val="bg2">
                    <a:lumMod val="25000"/>
                  </a:schemeClr>
                </a:solidFill>
              </a:rPr>
              <a:t>diduplikasi</a:t>
            </a:r>
            <a:r>
              <a:rPr lang="en-US" sz="1200" baseline="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baseline="0" dirty="0" err="1">
                <a:solidFill>
                  <a:schemeClr val="bg2">
                    <a:lumMod val="25000"/>
                  </a:schemeClr>
                </a:solidFill>
              </a:rPr>
              <a:t>dari</a:t>
            </a:r>
            <a:r>
              <a:rPr lang="en-US" sz="1200" baseline="0" dirty="0">
                <a:solidFill>
                  <a:schemeClr val="bg2">
                    <a:lumMod val="25000"/>
                  </a:schemeClr>
                </a:solidFill>
              </a:rPr>
              <a:t> list A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>
              <a:solidFill>
                <a:schemeClr val="bg2">
                  <a:lumMod val="25000"/>
                </a:schemeClr>
              </a:solidFill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err="1">
                <a:solidFill>
                  <a:schemeClr val="bg2">
                    <a:lumMod val="25000"/>
                  </a:schemeClr>
                </a:solidFill>
              </a:rPr>
              <a:t>Kemudian</a:t>
            </a:r>
            <a:r>
              <a:rPr lang="en-US" sz="1200" baseline="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baseline="0" dirty="0" err="1">
                <a:solidFill>
                  <a:schemeClr val="bg2">
                    <a:lumMod val="25000"/>
                  </a:schemeClr>
                </a:solidFill>
              </a:rPr>
              <a:t>dilakukan</a:t>
            </a:r>
            <a:r>
              <a:rPr lang="en-US" sz="1200" baseline="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baseline="0" dirty="0" err="1">
                <a:solidFill>
                  <a:schemeClr val="bg2">
                    <a:lumMod val="25000"/>
                  </a:schemeClr>
                </a:solidFill>
              </a:rPr>
              <a:t>perubahan</a:t>
            </a:r>
            <a:r>
              <a:rPr lang="en-US" sz="1200" baseline="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baseline="0" dirty="0" err="1">
                <a:solidFill>
                  <a:schemeClr val="bg2">
                    <a:lumMod val="25000"/>
                  </a:schemeClr>
                </a:solidFill>
              </a:rPr>
              <a:t>isi</a:t>
            </a:r>
            <a:r>
              <a:rPr lang="en-US" sz="1200" baseline="0" dirty="0">
                <a:solidFill>
                  <a:schemeClr val="bg2">
                    <a:lumMod val="25000"/>
                  </a:schemeClr>
                </a:solidFill>
              </a:rPr>
              <a:t> list A </a:t>
            </a:r>
            <a:r>
              <a:rPr lang="en-US" sz="1200" baseline="0" dirty="0" err="1">
                <a:solidFill>
                  <a:schemeClr val="bg2">
                    <a:lumMod val="25000"/>
                  </a:schemeClr>
                </a:solidFill>
              </a:rPr>
              <a:t>yaitu</a:t>
            </a:r>
            <a:r>
              <a:rPr lang="en-US" sz="1200" baseline="0" dirty="0">
                <a:solidFill>
                  <a:schemeClr val="bg2">
                    <a:lumMod val="25000"/>
                  </a:schemeClr>
                </a:solidFill>
              </a:rPr>
              <a:t>: A [0] = “banana”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err="1">
                <a:solidFill>
                  <a:schemeClr val="bg2">
                    <a:lumMod val="25000"/>
                  </a:schemeClr>
                </a:solidFill>
              </a:rPr>
              <a:t>Perubahan</a:t>
            </a:r>
            <a:r>
              <a:rPr lang="en-US" sz="1200" baseline="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baseline="0" dirty="0" err="1">
                <a:solidFill>
                  <a:schemeClr val="bg2">
                    <a:lumMod val="25000"/>
                  </a:schemeClr>
                </a:solidFill>
              </a:rPr>
              <a:t>ini</a:t>
            </a:r>
            <a:r>
              <a:rPr lang="en-US" sz="1200" baseline="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baseline="0" dirty="0" err="1">
                <a:solidFill>
                  <a:schemeClr val="bg2">
                    <a:lumMod val="25000"/>
                  </a:schemeClr>
                </a:solidFill>
              </a:rPr>
              <a:t>tidak</a:t>
            </a:r>
            <a:r>
              <a:rPr lang="en-US" sz="1200" baseline="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baseline="0" dirty="0" err="1">
                <a:solidFill>
                  <a:schemeClr val="bg2">
                    <a:lumMod val="25000"/>
                  </a:schemeClr>
                </a:solidFill>
              </a:rPr>
              <a:t>membuat</a:t>
            </a:r>
            <a:r>
              <a:rPr lang="en-US" sz="1200" baseline="0" dirty="0">
                <a:solidFill>
                  <a:schemeClr val="bg2">
                    <a:lumMod val="25000"/>
                  </a:schemeClr>
                </a:solidFill>
              </a:rPr>
              <a:t> B [0] </a:t>
            </a:r>
            <a:r>
              <a:rPr lang="en-US" sz="1200" baseline="0" dirty="0" err="1">
                <a:solidFill>
                  <a:schemeClr val="bg2">
                    <a:lumMod val="25000"/>
                  </a:schemeClr>
                </a:solidFill>
              </a:rPr>
              <a:t>ikut</a:t>
            </a:r>
            <a:r>
              <a:rPr lang="en-US" sz="1200" baseline="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baseline="0" dirty="0" err="1">
                <a:solidFill>
                  <a:schemeClr val="bg2">
                    <a:lumMod val="25000"/>
                  </a:schemeClr>
                </a:solidFill>
              </a:rPr>
              <a:t>berubah</a:t>
            </a:r>
            <a:r>
              <a:rPr lang="en-US" sz="1200" baseline="0" dirty="0">
                <a:solidFill>
                  <a:schemeClr val="bg2">
                    <a:lumMod val="25000"/>
                  </a:schemeClr>
                </a:solidFill>
              </a:rPr>
              <a:t>.</a:t>
            </a:r>
            <a:endParaRPr lang="en-US" sz="1200" dirty="0">
              <a:solidFill>
                <a:schemeClr val="bg2">
                  <a:lumMod val="25000"/>
                </a:schemeClr>
              </a:solidFill>
            </a:endParaRPr>
          </a:p>
          <a:p>
            <a:endParaRPr lang="en-US" u="none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35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0378180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57116efd0f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57116efd0f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Fungsi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“Help”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dapat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digunakan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untuk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mendapatkan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informasi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tentang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list. </a:t>
            </a:r>
            <a:endParaRPr lang="en-US" sz="1200">
              <a:solidFill>
                <a:schemeClr val="bg2">
                  <a:lumMod val="25000"/>
                </a:schemeClr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2360474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t>37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33668176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t>38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5531435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t>39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57167937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t>40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46355655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t>41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2481674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Anggota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/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elemen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pada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tuples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dapat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diberikan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indeks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positif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maupun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indeks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negatif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sehingga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anggota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/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elemen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tuples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dapat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diakses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dengan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menggunakan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indeks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.</a:t>
            </a:r>
            <a:endParaRPr kumimoji="0" lang="en-US" sz="1200" i="0" strike="noStrike" kern="1200" cap="none" spc="0" normalizeH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u="none" baseline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none" baseline="0" dirty="0" err="1"/>
              <a:t>Misalkan</a:t>
            </a:r>
            <a:r>
              <a:rPr lang="en-US" u="none" baseline="0" dirty="0"/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none" baseline="0" dirty="0"/>
              <a:t>“tuple1” </a:t>
            </a:r>
            <a:r>
              <a:rPr lang="en-US" u="none" baseline="0" dirty="0" err="1"/>
              <a:t>memiliki</a:t>
            </a:r>
            <a:r>
              <a:rPr lang="en-US" u="none" baseline="0" dirty="0"/>
              <a:t> </a:t>
            </a:r>
            <a:r>
              <a:rPr lang="en-US" u="none" baseline="0" dirty="0" err="1"/>
              <a:t>anggota</a:t>
            </a:r>
            <a:r>
              <a:rPr lang="en-US" u="none" baseline="0" dirty="0"/>
              <a:t>/</a:t>
            </a:r>
            <a:r>
              <a:rPr lang="en-US" u="none" baseline="0" dirty="0" err="1"/>
              <a:t>elemen</a:t>
            </a:r>
            <a:r>
              <a:rPr lang="en-US" u="none" baseline="0" dirty="0"/>
              <a:t> </a:t>
            </a:r>
            <a:r>
              <a:rPr lang="en-US" u="none" baseline="0" dirty="0" err="1"/>
              <a:t>adalah</a:t>
            </a:r>
            <a:r>
              <a:rPr lang="en-US" u="none" baseline="0" dirty="0"/>
              <a:t> “disco”, 10, 1.2, </a:t>
            </a:r>
            <a:r>
              <a:rPr lang="en-US" u="none" baseline="0" dirty="0" err="1"/>
              <a:t>dituliskan</a:t>
            </a:r>
            <a:r>
              <a:rPr lang="en-US" u="none" baseline="0" dirty="0"/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none" baseline="0" dirty="0"/>
              <a:t>tuple1 = (“disco”, 10, 1.2)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u="none" baseline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none" baseline="0" dirty="0" err="1"/>
              <a:t>Maka</a:t>
            </a:r>
            <a:r>
              <a:rPr lang="en-US" u="none" baseline="0" dirty="0"/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none" baseline="0" dirty="0" err="1"/>
              <a:t>Indeks</a:t>
            </a:r>
            <a:r>
              <a:rPr lang="en-US" u="none" baseline="0" dirty="0"/>
              <a:t> </a:t>
            </a:r>
            <a:r>
              <a:rPr lang="en-US" u="none" baseline="0" dirty="0" err="1"/>
              <a:t>positif</a:t>
            </a:r>
            <a:r>
              <a:rPr lang="en-US" u="none" baseline="0" dirty="0"/>
              <a:t> </a:t>
            </a:r>
            <a:r>
              <a:rPr lang="en-US" u="none" baseline="0" dirty="0" err="1"/>
              <a:t>untuk</a:t>
            </a:r>
            <a:r>
              <a:rPr lang="en-US" u="none" baseline="0" dirty="0"/>
              <a:t> </a:t>
            </a:r>
            <a:r>
              <a:rPr lang="en-US" u="none" baseline="0" dirty="0" err="1"/>
              <a:t>masing-masing</a:t>
            </a:r>
            <a:r>
              <a:rPr lang="en-US" u="none" baseline="0" dirty="0"/>
              <a:t> </a:t>
            </a:r>
            <a:r>
              <a:rPr lang="en-US" u="none" baseline="0" dirty="0" err="1"/>
              <a:t>anggota</a:t>
            </a:r>
            <a:r>
              <a:rPr lang="en-US" u="none" baseline="0" dirty="0"/>
              <a:t>/</a:t>
            </a:r>
            <a:r>
              <a:rPr lang="en-US" u="none" baseline="0" dirty="0" err="1"/>
              <a:t>elemen</a:t>
            </a:r>
            <a:r>
              <a:rPr lang="en-US" u="none" baseline="0" dirty="0"/>
              <a:t> </a:t>
            </a:r>
            <a:r>
              <a:rPr lang="en-US" u="none" baseline="0" dirty="0" err="1"/>
              <a:t>tersebut</a:t>
            </a:r>
            <a:r>
              <a:rPr lang="en-US" u="none" baseline="0" dirty="0"/>
              <a:t> </a:t>
            </a:r>
            <a:r>
              <a:rPr lang="en-US" u="none" baseline="0" dirty="0" err="1"/>
              <a:t>adalah</a:t>
            </a:r>
            <a:r>
              <a:rPr lang="en-US" u="none" baseline="0" dirty="0"/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none" baseline="0" dirty="0"/>
              <a:t>tuple1 [0] = “disco”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none" baseline="0" dirty="0"/>
              <a:t>tuple1 [1] = 10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none" baseline="0" dirty="0"/>
              <a:t>tuple1 [2] = 1.2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u="none" baseline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none" baseline="0" dirty="0" err="1"/>
              <a:t>Indeks</a:t>
            </a:r>
            <a:r>
              <a:rPr lang="en-US" u="none" baseline="0" dirty="0"/>
              <a:t> </a:t>
            </a:r>
            <a:r>
              <a:rPr lang="en-US" u="none" baseline="0" dirty="0" err="1"/>
              <a:t>negatif</a:t>
            </a:r>
            <a:r>
              <a:rPr lang="en-US" u="none" baseline="0" dirty="0"/>
              <a:t> </a:t>
            </a:r>
            <a:r>
              <a:rPr lang="en-US" u="none" baseline="0" dirty="0" err="1"/>
              <a:t>untuk</a:t>
            </a:r>
            <a:r>
              <a:rPr lang="en-US" u="none" baseline="0" dirty="0"/>
              <a:t> </a:t>
            </a:r>
            <a:r>
              <a:rPr lang="en-US" u="none" baseline="0" dirty="0" err="1"/>
              <a:t>masing-masing</a:t>
            </a:r>
            <a:r>
              <a:rPr lang="en-US" u="none" baseline="0" dirty="0"/>
              <a:t> </a:t>
            </a:r>
            <a:r>
              <a:rPr lang="en-US" u="none" baseline="0" dirty="0" err="1"/>
              <a:t>anggota</a:t>
            </a:r>
            <a:r>
              <a:rPr lang="en-US" u="none" baseline="0" dirty="0"/>
              <a:t>/</a:t>
            </a:r>
            <a:r>
              <a:rPr lang="en-US" u="none" baseline="0" dirty="0" err="1"/>
              <a:t>elemen</a:t>
            </a:r>
            <a:r>
              <a:rPr lang="en-US" u="none" baseline="0" dirty="0"/>
              <a:t> </a:t>
            </a:r>
            <a:r>
              <a:rPr lang="en-US" u="none" baseline="0" dirty="0" err="1"/>
              <a:t>tersebut</a:t>
            </a:r>
            <a:r>
              <a:rPr lang="en-US" u="none" baseline="0" dirty="0"/>
              <a:t> </a:t>
            </a:r>
            <a:r>
              <a:rPr lang="en-US" u="none" baseline="0" dirty="0" err="1"/>
              <a:t>adalah</a:t>
            </a:r>
            <a:r>
              <a:rPr lang="en-US" u="none" baseline="0" dirty="0"/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none" baseline="0" dirty="0"/>
              <a:t>tuple1 [-3] = “disco”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none" baseline="0" dirty="0"/>
              <a:t>tuple1 [-2] = 10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none" baseline="0" dirty="0"/>
              <a:t>tuple1 [-1] = 1.2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u="none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6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0378180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d-ID" dirty="0"/>
              <a:t>Tampak</a:t>
            </a:r>
            <a:r>
              <a:rPr lang="id-ID" baseline="0" dirty="0"/>
              <a:t> bahwa variabel album_list adalah sebuah list. </a:t>
            </a:r>
          </a:p>
          <a:p>
            <a:r>
              <a:rPr lang="id-ID" baseline="0" dirty="0"/>
              <a:t>Untuk melakukan konversi menjadi set digunakan perintah set (), tampak variabel album_set adalah variabel set hasil konversi. Variabel album_set sudah menjadi tipe data set, ditunjukkan tidak ada elemen duplikat, elemen ‘Thriller’ menjadi hanya satu item.</a:t>
            </a:r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t>42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7481122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d-ID" dirty="0"/>
              <a:t>Misalkan sebuah</a:t>
            </a:r>
            <a:r>
              <a:rPr lang="id-ID" baseline="0" dirty="0"/>
              <a:t> set A digambarkan dalam diagram venn. </a:t>
            </a:r>
            <a:r>
              <a:rPr lang="id-ID" dirty="0"/>
              <a:t>Diagram Venn adalah alat yang menggunakan bentuk biasanya untuk mewakili set.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t>43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28013595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d-ID" dirty="0"/>
              <a:t>Misalnya</a:t>
            </a:r>
            <a:r>
              <a:rPr lang="id-ID" baseline="0" dirty="0"/>
              <a:t> menambahkan elemen ‘NSYNC’ pada set A menggunakan perintah Add. Tampak elemen ‘NSYNS’ sudah masuk sebagai elemen set A.</a:t>
            </a:r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t>44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04358598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d-ID" dirty="0"/>
              <a:t>Misalnya</a:t>
            </a:r>
            <a:r>
              <a:rPr lang="id-ID" baseline="0" dirty="0"/>
              <a:t> menghapus elemen ‘NSYNC’ pada set A menggunakan perintah remove. Tampak elemen ‘NSYNS’ sudah terhapus sebagai elemen set A.</a:t>
            </a:r>
            <a:endParaRPr lang="id-ID" dirty="0"/>
          </a:p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t>45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86034432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d-ID" dirty="0"/>
              <a:t>Misalnya</a:t>
            </a:r>
            <a:r>
              <a:rPr lang="id-ID" baseline="0" dirty="0"/>
              <a:t> mengecek elemen ‘AC/DC’ pada set A menggunakan perintah in. Tampak menghasilhan nilai true artinya elemen ‘AC/DC’ adalah elemen set A. Jika tidak ada dalam set akan menghasilkan false. </a:t>
            </a:r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t>46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34201293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d-ID" baseline="0" dirty="0"/>
              <a:t>Jika tidak ada dalam set akan menghasilkan false. Elemen ‘Who’ tidak ada dalam set A.</a:t>
            </a:r>
            <a:endParaRPr lang="id-ID" dirty="0"/>
          </a:p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t>47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67519753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d-ID" dirty="0"/>
              <a:t>Misalkan terdapat</a:t>
            </a:r>
            <a:r>
              <a:rPr lang="id-ID" baseline="0" dirty="0"/>
              <a:t> dua set yaitu album_set_1 diwakili oleh diagram venn merah, dan album_set_2 diwakili oleh diagram venn biru.</a:t>
            </a:r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t>48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82053772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d-ID" dirty="0"/>
              <a:t>Jika di</a:t>
            </a:r>
            <a:r>
              <a:rPr lang="id-ID" baseline="0" dirty="0"/>
              <a:t> satukan diagram venn merah dan biru maka seperti gambar di atas, karena ada elemen yang sama yang dimiliki kedua set yaitu elemen “Black in Black” dan “AC/DC”. Elemen yang dimiliki oleh kedua set tersebut menjadi intersection dalam gambar diagram venn.</a:t>
            </a:r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t>49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23838506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d-ID" dirty="0"/>
              <a:t>Elemen</a:t>
            </a:r>
            <a:r>
              <a:rPr lang="id-ID" baseline="0" dirty="0"/>
              <a:t> “AC/DC” dan “Black in Black” dimiliki oleh album_set_1 dan album_set_2.</a:t>
            </a:r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t>50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09240203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d-ID" dirty="0"/>
              <a:t>Terlihat</a:t>
            </a:r>
            <a:r>
              <a:rPr lang="id-ID" baseline="0" dirty="0"/>
              <a:t> gabungan antara album_set_1 dan album_set_2  adalah : “Thriller”, “Black in Back”, “AC/DC”, “The Dark Side of the Moon”.</a:t>
            </a:r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t>51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0770563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Anggota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/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elemen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pada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tuples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dapat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ditambahkan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anggota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/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elemennya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dengan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menggunakan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tanda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(+)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i="0" strike="noStrike" kern="1200" cap="none" spc="0" normalizeH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i="0" strike="noStrike" kern="1200" cap="none" spc="0" normalizeH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Pada</a:t>
            </a:r>
            <a:r>
              <a:rPr kumimoji="0" lang="en-US" sz="1200" i="0" strike="noStrike" kern="1200" cap="none" spc="0" normalizeH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contoh</a:t>
            </a:r>
            <a:r>
              <a:rPr kumimoji="0" lang="en-US" sz="1200" i="0" strike="noStrike" kern="1200" cap="none" spc="0" normalizeH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i="0" strike="noStrike" kern="1200" cap="none" spc="0" normalizeH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tuple1 = (“disco”, 10, 1.2)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i="0" strike="noStrike" kern="1200" cap="none" spc="0" normalizeH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Akan</a:t>
            </a:r>
            <a:r>
              <a:rPr kumimoji="0" lang="en-US" sz="1200" i="0" strike="noStrike" kern="1200" cap="none" spc="0" normalizeH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ditambahkan</a:t>
            </a:r>
            <a:r>
              <a:rPr kumimoji="0" lang="en-US" sz="1200" i="0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anggota</a:t>
            </a:r>
            <a:r>
              <a:rPr kumimoji="0" lang="en-US" sz="1200" i="0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/</a:t>
            </a:r>
            <a:r>
              <a:rPr kumimoji="0" lang="en-US" sz="1200" i="0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elemen</a:t>
            </a:r>
            <a:r>
              <a:rPr kumimoji="0" lang="en-US" sz="1200" i="0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yaitu</a:t>
            </a:r>
            <a:r>
              <a:rPr kumimoji="0" lang="en-US" sz="1200" i="0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: “hard rock” </a:t>
            </a:r>
            <a:r>
              <a:rPr kumimoji="0" lang="en-US" sz="1200" i="0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dan</a:t>
            </a:r>
            <a:r>
              <a:rPr kumimoji="0" lang="en-US" sz="1200" i="0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10 </a:t>
            </a:r>
            <a:r>
              <a:rPr kumimoji="0" lang="en-US" sz="1200" i="0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dan</a:t>
            </a:r>
            <a:r>
              <a:rPr kumimoji="0" lang="en-US" sz="1200" i="0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disimpan</a:t>
            </a:r>
            <a:r>
              <a:rPr kumimoji="0" lang="en-US" sz="1200" i="0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pada</a:t>
            </a:r>
            <a:r>
              <a:rPr kumimoji="0" lang="en-US" sz="1200" i="0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variabel</a:t>
            </a:r>
            <a:r>
              <a:rPr kumimoji="0" lang="en-US" sz="1200" i="0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“tuple2”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i="0" strike="noStrike" kern="1200" cap="none" spc="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i="0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Maka</a:t>
            </a:r>
            <a:r>
              <a:rPr kumimoji="0" lang="en-US" sz="1200" i="0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perintahnya</a:t>
            </a:r>
            <a:r>
              <a:rPr kumimoji="0" lang="en-US" sz="1200" i="0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i="0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Tuple2 = tuple1 + (“hard rock”, 10)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i="0" strike="noStrike" kern="1200" cap="none" spc="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i="0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Sehingga</a:t>
            </a:r>
            <a:r>
              <a:rPr kumimoji="0" lang="en-US" sz="1200" i="0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indeks</a:t>
            </a:r>
            <a:r>
              <a:rPr kumimoji="0" lang="en-US" sz="1200" i="0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untuk</a:t>
            </a:r>
            <a:r>
              <a:rPr kumimoji="0" lang="en-US" sz="1200" i="0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tuple2 </a:t>
            </a:r>
            <a:r>
              <a:rPr kumimoji="0" lang="en-US" sz="1200" i="0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menjadi</a:t>
            </a:r>
            <a:r>
              <a:rPr kumimoji="0" lang="en-US" sz="1200" i="0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sebagai</a:t>
            </a:r>
            <a:r>
              <a:rPr kumimoji="0" lang="en-US" sz="1200" i="0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berikut</a:t>
            </a:r>
            <a:r>
              <a:rPr kumimoji="0" lang="en-US" sz="1200" i="0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i="0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tuple2 [0] = “disco”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i="0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tuple2 [1] = 10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i="0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tuple2 [2] = 1.2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i="0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tuple2 [3] = “hard rock”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i="0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tuple2 [4] = 10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i="0" strike="noStrike" kern="1200" cap="none" spc="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i="0" strike="noStrike" kern="1200" cap="none" spc="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i="0" strike="noStrike" kern="1200" cap="none" spc="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i="0" strike="noStrike" kern="1200" cap="none" spc="0" normalizeH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u="none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7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0378180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d-ID" dirty="0"/>
              <a:t>Misalkan terdapat</a:t>
            </a:r>
            <a:r>
              <a:rPr lang="id-ID" baseline="0" dirty="0"/>
              <a:t> dua himpunan album_set_1 dan album_set_3. </a:t>
            </a:r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t>52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22973912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d-ID" baseline="0" dirty="0"/>
              <a:t>Elemen album_set_3 merupakan bagian dari elemen album_set_1. Album_set_3 merupakan subset </a:t>
            </a:r>
            <a:r>
              <a:rPr lang="id-ID" baseline="0"/>
              <a:t>dari album_set_1 dan Album_set_1 </a:t>
            </a:r>
            <a:r>
              <a:rPr lang="id-ID" baseline="0" dirty="0"/>
              <a:t>merupakan superset dari Album_set_3.</a:t>
            </a:r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t>53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93506519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t>54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45817775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d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Kamus adalah jenis koleksi dalam Python. Seperti halnya List yang  memiliki indeks integer dan memiliki elemen, Dictionary (Kamus) memiliki key</a:t>
            </a:r>
            <a:r>
              <a:rPr lang="id-ID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d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dan value.</a:t>
            </a:r>
            <a:br>
              <a:rPr lang="id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id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Key dapat dianalogikan dengan indeks, seperti alamat tetapi tidak harus bilangan bulat, biasanya berupa karakter; sedangkan value sama</a:t>
            </a:r>
            <a:r>
              <a:rPr lang="id-ID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seperti elemen pada list yang berisi informasi.</a:t>
            </a:r>
            <a:br>
              <a:rPr lang="id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id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</a:t>
            </a:r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t>55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85871996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t>57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4672200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t>58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28226015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t>59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35466733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t>60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85414193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d-ID" dirty="0"/>
              <a:t>Misalkan menggunakan kunci “Back in Black," akan menghasilkan value 1980.</a:t>
            </a:r>
          </a:p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t>61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73293954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d-ID" dirty="0"/>
              <a:t>Misalkan akan</a:t>
            </a:r>
            <a:r>
              <a:rPr lang="id-ID" baseline="0" dirty="0"/>
              <a:t> dihapus key “Thiller”.</a:t>
            </a:r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t>62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0728292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200" u="sng" dirty="0" err="1">
                <a:solidFill>
                  <a:schemeClr val="bg2">
                    <a:lumMod val="25000"/>
                  </a:schemeClr>
                </a:solidFill>
              </a:rPr>
              <a:t>Pemotongan</a:t>
            </a:r>
            <a:r>
              <a:rPr lang="en-US" sz="1200" u="sng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u="sng" dirty="0" err="1">
                <a:solidFill>
                  <a:schemeClr val="bg2">
                    <a:lumMod val="25000"/>
                  </a:schemeClr>
                </a:solidFill>
              </a:rPr>
              <a:t>Tuples</a:t>
            </a:r>
            <a:endParaRPr lang="en-US" sz="1200" u="sng" dirty="0">
              <a:solidFill>
                <a:schemeClr val="bg2">
                  <a:lumMod val="25000"/>
                </a:schemeClr>
              </a:solidFill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200" i="0" strike="noStrike" kern="1200" cap="none" spc="0" normalizeH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Pemotongan</a:t>
            </a:r>
            <a:r>
              <a:rPr kumimoji="0" lang="en-US" sz="1200" i="0" strike="noStrike" kern="1200" cap="none" spc="0" normalizeH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tuples</a:t>
            </a:r>
            <a:r>
              <a:rPr kumimoji="0" lang="en-US" sz="1200" i="0" strike="noStrike" kern="1200" cap="none" spc="0" normalizeH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dilakukan</a:t>
            </a:r>
            <a:r>
              <a:rPr kumimoji="0" lang="en-US" sz="1200" i="0" strike="noStrike" kern="1200" cap="none" spc="0" normalizeH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untuk</a:t>
            </a:r>
            <a:r>
              <a:rPr kumimoji="0" lang="en-US" sz="1200" i="0" strike="noStrike" kern="1200" cap="none" spc="0" normalizeH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mengambil</a:t>
            </a:r>
            <a:r>
              <a:rPr kumimoji="0" lang="en-US" sz="1200" i="0" strike="noStrike" kern="1200" cap="none" spc="0" normalizeH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</a:t>
            </a:r>
            <a:r>
              <a:rPr kumimoji="0" lang="en-US" sz="1200" i="0" strike="noStrike" kern="1200" cap="none" spc="0" normalizeH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beberapa</a:t>
            </a:r>
            <a:r>
              <a:rPr kumimoji="0" lang="en-US" sz="1200" i="0" strike="noStrike" kern="1200" cap="none" spc="0" normalizeH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anggota</a:t>
            </a:r>
            <a:r>
              <a:rPr kumimoji="0" lang="en-US" sz="1200" i="0" strike="noStrike" kern="1200" cap="none" spc="0" normalizeH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/</a:t>
            </a:r>
            <a:r>
              <a:rPr kumimoji="0" lang="en-US" sz="1200" i="0" strike="noStrike" kern="1200" cap="none" spc="0" normalizeH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elemen</a:t>
            </a:r>
            <a:r>
              <a:rPr kumimoji="0" lang="en-US" sz="1200" i="0" strike="noStrike" kern="1200" cap="none" spc="0" normalizeH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yang </a:t>
            </a:r>
            <a:r>
              <a:rPr kumimoji="0" lang="en-US" sz="1200" i="0" strike="noStrike" kern="1200" cap="none" spc="0" normalizeH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ada</a:t>
            </a:r>
            <a:r>
              <a:rPr kumimoji="0" lang="en-US" sz="1200" i="0" strike="noStrike" kern="1200" cap="none" spc="0" normalizeH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</a:t>
            </a:r>
            <a:r>
              <a:rPr kumimoji="0" lang="en-US" sz="1200" i="0" strike="noStrike" kern="1200" cap="none" spc="0" normalizeH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tuples</a:t>
            </a:r>
            <a:r>
              <a:rPr kumimoji="0" lang="en-US" sz="1200" i="0" strike="noStrike" kern="1200" cap="none" spc="0" normalizeH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dengan</a:t>
            </a:r>
            <a:r>
              <a:rPr kumimoji="0" lang="en-US" sz="1200" i="0" strike="noStrike" kern="1200" cap="none" spc="0" normalizeH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menggunakan</a:t>
            </a:r>
            <a:r>
              <a:rPr kumimoji="0" lang="en-US" sz="1200" i="0" strike="noStrike" kern="1200" cap="none" spc="0" normalizeH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indeks</a:t>
            </a:r>
            <a:r>
              <a:rPr kumimoji="0" lang="en-US" sz="1200" i="0" strike="noStrike" kern="1200" cap="none" spc="0" normalizeH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tuples</a:t>
            </a:r>
            <a:r>
              <a:rPr kumimoji="0" lang="en-US" sz="1200" i="0" strike="noStrike" kern="1200" cap="none" spc="0" normalizeH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sz="1200" i="0" strike="noStrike" kern="1200" cap="none" spc="0" normalizeH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200" i="0" strike="noStrike" kern="1200" cap="none" spc="0" normalizeH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Contoh</a:t>
            </a:r>
            <a:r>
              <a:rPr kumimoji="0" lang="en-US" sz="1200" i="0" strike="noStrike" kern="1200" cap="none" spc="0" normalizeH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ke-1: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200" i="0" strike="noStrike" kern="1200" cap="none" spc="0" normalizeH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Tuple1</a:t>
            </a:r>
            <a:r>
              <a:rPr kumimoji="0" lang="en-US" sz="1200" i="0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= (“disco”, 10, 1.2, “hard rock”, 10)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200" i="0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Akan</a:t>
            </a:r>
            <a:r>
              <a:rPr kumimoji="0" lang="en-US" sz="1200" i="0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dipotong</a:t>
            </a:r>
            <a:r>
              <a:rPr kumimoji="0" lang="en-US" sz="1200" i="0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anggota</a:t>
            </a:r>
            <a:r>
              <a:rPr kumimoji="0" lang="en-US" sz="1200" i="0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dari</a:t>
            </a:r>
            <a:r>
              <a:rPr kumimoji="0" lang="en-US" sz="1200" i="0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tuple1 </a:t>
            </a:r>
            <a:r>
              <a:rPr kumimoji="0" lang="en-US" sz="1200" i="0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adalag</a:t>
            </a:r>
            <a:r>
              <a:rPr kumimoji="0" lang="en-US" sz="1200" i="0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“disco”, 10, 1.2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sz="1200" i="0" strike="noStrike" kern="1200" cap="none" spc="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200" i="0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Maka</a:t>
            </a:r>
            <a:endParaRPr kumimoji="0" lang="en-US" sz="1200" i="0" strike="noStrike" kern="1200" cap="none" spc="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200" i="0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Tuple2 [0:3] : (“disco”, 10, 1.2)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200" i="0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Artinya</a:t>
            </a:r>
            <a:r>
              <a:rPr kumimoji="0" lang="en-US" sz="1200" i="0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: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200" i="0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Batas </a:t>
            </a:r>
            <a:r>
              <a:rPr kumimoji="0" lang="en-US" sz="1200" i="0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bawah</a:t>
            </a:r>
            <a:r>
              <a:rPr kumimoji="0" lang="en-US" sz="1200" i="0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adalah</a:t>
            </a:r>
            <a:r>
              <a:rPr kumimoji="0" lang="en-US" sz="1200" i="0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indeks</a:t>
            </a:r>
            <a:r>
              <a:rPr kumimoji="0" lang="en-US" sz="1200" i="0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dari</a:t>
            </a:r>
            <a:r>
              <a:rPr kumimoji="0" lang="en-US" sz="1200" i="0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karakter</a:t>
            </a:r>
            <a:r>
              <a:rPr kumimoji="0" lang="en-US" sz="1200" i="0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pertama</a:t>
            </a:r>
            <a:r>
              <a:rPr kumimoji="0" lang="en-US" sz="1200" i="0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yang </a:t>
            </a:r>
            <a:r>
              <a:rPr kumimoji="0" lang="en-US" sz="1200" i="0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diambil</a:t>
            </a:r>
            <a:r>
              <a:rPr kumimoji="0" lang="en-US" sz="1200" i="0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, </a:t>
            </a:r>
            <a:r>
              <a:rPr kumimoji="0" lang="en-US" sz="1200" i="0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pada</a:t>
            </a:r>
            <a:r>
              <a:rPr kumimoji="0" lang="en-US" sz="1200" i="0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contoh</a:t>
            </a:r>
            <a:r>
              <a:rPr kumimoji="0" lang="en-US" sz="1200" i="0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adalah</a:t>
            </a:r>
            <a:r>
              <a:rPr kumimoji="0" lang="en-US" sz="1200" i="0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indeks</a:t>
            </a:r>
            <a:r>
              <a:rPr kumimoji="0" lang="en-US" sz="1200" i="0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[0]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200" i="0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Batas </a:t>
            </a:r>
            <a:r>
              <a:rPr kumimoji="0" lang="en-US" sz="1200" i="0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atas</a:t>
            </a:r>
            <a:r>
              <a:rPr kumimoji="0" lang="en-US" sz="1200" i="0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adalah</a:t>
            </a:r>
            <a:r>
              <a:rPr kumimoji="0" lang="en-US" sz="1200" i="0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batas</a:t>
            </a:r>
            <a:r>
              <a:rPr kumimoji="0" lang="en-US" sz="1200" i="0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dari</a:t>
            </a:r>
            <a:r>
              <a:rPr kumimoji="0" lang="en-US" sz="1200" i="0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indeks</a:t>
            </a:r>
            <a:r>
              <a:rPr kumimoji="0" lang="en-US" sz="1200" i="0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dimana</a:t>
            </a:r>
            <a:r>
              <a:rPr kumimoji="0" lang="en-US" sz="1200" i="0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karakter</a:t>
            </a:r>
            <a:r>
              <a:rPr kumimoji="0" lang="en-US" sz="1200" i="0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terakhir</a:t>
            </a:r>
            <a:r>
              <a:rPr kumimoji="0" lang="en-US" sz="1200" i="0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yang </a:t>
            </a:r>
            <a:r>
              <a:rPr kumimoji="0" lang="en-US" sz="1200" i="0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akan</a:t>
            </a:r>
            <a:r>
              <a:rPr kumimoji="0" lang="en-US" sz="1200" i="0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diambil</a:t>
            </a:r>
            <a:r>
              <a:rPr kumimoji="0" lang="en-US" sz="1200" i="0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, </a:t>
            </a:r>
            <a:r>
              <a:rPr kumimoji="0" lang="en-US" sz="1200" i="0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pada</a:t>
            </a:r>
            <a:r>
              <a:rPr kumimoji="0" lang="en-US" sz="1200" i="0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contoh</a:t>
            </a:r>
            <a:r>
              <a:rPr kumimoji="0" lang="en-US" sz="1200" i="0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batas</a:t>
            </a:r>
            <a:r>
              <a:rPr kumimoji="0" lang="en-US" sz="1200" i="0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indeks</a:t>
            </a:r>
            <a:r>
              <a:rPr kumimoji="0" lang="en-US" sz="1200" i="0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adalah</a:t>
            </a:r>
            <a:r>
              <a:rPr kumimoji="0" lang="en-US" sz="1200" i="0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ke-3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sz="1200" i="0" strike="noStrike" kern="1200" cap="none" spc="0" normalizeH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u="none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8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0378180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d-ID" dirty="0"/>
              <a:t>Misalkan mengecek</a:t>
            </a:r>
            <a:r>
              <a:rPr lang="id-ID" baseline="0" dirty="0"/>
              <a:t> key “The Bodyguard” dalam kamus, karena key tersebut terdapat dalam kamus maka akan menghasilkan true.</a:t>
            </a:r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t>63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131926903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d-ID" dirty="0"/>
              <a:t>Misalkan mengecek</a:t>
            </a:r>
            <a:r>
              <a:rPr lang="id-ID" baseline="0" dirty="0"/>
              <a:t> key “Starboy” dalam kamus,  karena key tersebut tidak terdapat dalam kamus maka akan menghasilkan False.</a:t>
            </a:r>
            <a:endParaRPr lang="id-ID" dirty="0"/>
          </a:p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t>64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51604080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t>65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53186238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t>66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150335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200" u="sng" dirty="0" err="1">
                <a:solidFill>
                  <a:schemeClr val="bg2">
                    <a:lumMod val="25000"/>
                  </a:schemeClr>
                </a:solidFill>
              </a:rPr>
              <a:t>Pemotongan</a:t>
            </a:r>
            <a:r>
              <a:rPr lang="en-US" sz="1200" u="sng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u="sng" dirty="0" err="1">
                <a:solidFill>
                  <a:schemeClr val="bg2">
                    <a:lumMod val="25000"/>
                  </a:schemeClr>
                </a:solidFill>
              </a:rPr>
              <a:t>Tuples</a:t>
            </a:r>
            <a:endParaRPr lang="en-US" sz="1200" u="sng" dirty="0">
              <a:solidFill>
                <a:schemeClr val="bg2">
                  <a:lumMod val="25000"/>
                </a:schemeClr>
              </a:solidFill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200" i="0" strike="noStrike" kern="1200" cap="none" spc="0" normalizeH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Pemotongan</a:t>
            </a:r>
            <a:r>
              <a:rPr kumimoji="0" lang="en-US" sz="1200" i="0" strike="noStrike" kern="1200" cap="none" spc="0" normalizeH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tuples</a:t>
            </a:r>
            <a:r>
              <a:rPr kumimoji="0" lang="en-US" sz="1200" i="0" strike="noStrike" kern="1200" cap="none" spc="0" normalizeH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dilakukan</a:t>
            </a:r>
            <a:r>
              <a:rPr kumimoji="0" lang="en-US" sz="1200" i="0" strike="noStrike" kern="1200" cap="none" spc="0" normalizeH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untuk</a:t>
            </a:r>
            <a:r>
              <a:rPr kumimoji="0" lang="en-US" sz="1200" i="0" strike="noStrike" kern="1200" cap="none" spc="0" normalizeH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mengambil</a:t>
            </a:r>
            <a:r>
              <a:rPr kumimoji="0" lang="en-US" sz="1200" i="0" strike="noStrike" kern="1200" cap="none" spc="0" normalizeH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</a:t>
            </a:r>
            <a:r>
              <a:rPr kumimoji="0" lang="en-US" sz="1200" i="0" strike="noStrike" kern="1200" cap="none" spc="0" normalizeH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beberapa</a:t>
            </a:r>
            <a:r>
              <a:rPr kumimoji="0" lang="en-US" sz="1200" i="0" strike="noStrike" kern="1200" cap="none" spc="0" normalizeH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anggota</a:t>
            </a:r>
            <a:r>
              <a:rPr kumimoji="0" lang="en-US" sz="1200" i="0" strike="noStrike" kern="1200" cap="none" spc="0" normalizeH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/</a:t>
            </a:r>
            <a:r>
              <a:rPr kumimoji="0" lang="en-US" sz="1200" i="0" strike="noStrike" kern="1200" cap="none" spc="0" normalizeH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elemen</a:t>
            </a:r>
            <a:r>
              <a:rPr kumimoji="0" lang="en-US" sz="1200" i="0" strike="noStrike" kern="1200" cap="none" spc="0" normalizeH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yang </a:t>
            </a:r>
            <a:r>
              <a:rPr kumimoji="0" lang="en-US" sz="1200" i="0" strike="noStrike" kern="1200" cap="none" spc="0" normalizeH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ada</a:t>
            </a:r>
            <a:r>
              <a:rPr kumimoji="0" lang="en-US" sz="1200" i="0" strike="noStrike" kern="1200" cap="none" spc="0" normalizeH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</a:t>
            </a:r>
            <a:r>
              <a:rPr kumimoji="0" lang="en-US" sz="1200" i="0" strike="noStrike" kern="1200" cap="none" spc="0" normalizeH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tuples</a:t>
            </a:r>
            <a:r>
              <a:rPr kumimoji="0" lang="en-US" sz="1200" i="0" strike="noStrike" kern="1200" cap="none" spc="0" normalizeH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dengan</a:t>
            </a:r>
            <a:r>
              <a:rPr kumimoji="0" lang="en-US" sz="1200" i="0" strike="noStrike" kern="1200" cap="none" spc="0" normalizeH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menggunakan</a:t>
            </a:r>
            <a:r>
              <a:rPr kumimoji="0" lang="en-US" sz="1200" i="0" strike="noStrike" kern="1200" cap="none" spc="0" normalizeH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indeks</a:t>
            </a:r>
            <a:r>
              <a:rPr kumimoji="0" lang="en-US" sz="1200" i="0" strike="noStrike" kern="1200" cap="none" spc="0" normalizeH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tuples</a:t>
            </a:r>
            <a:r>
              <a:rPr kumimoji="0" lang="en-US" sz="1200" i="0" strike="noStrike" kern="1200" cap="none" spc="0" normalizeH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sz="1200" i="0" strike="noStrike" kern="1200" cap="none" spc="0" normalizeH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200" i="0" strike="noStrike" kern="1200" cap="none" spc="0" normalizeH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Contoh</a:t>
            </a:r>
            <a:r>
              <a:rPr kumimoji="0" lang="en-US" sz="1200" i="0" strike="noStrike" kern="1200" cap="none" spc="0" normalizeH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ke-2: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200" i="0" strike="noStrike" kern="1200" cap="none" spc="0" normalizeH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Tuple1</a:t>
            </a:r>
            <a:r>
              <a:rPr kumimoji="0" lang="en-US" sz="1200" i="0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= (“disco”, 10, 1.2, “hard rock”, 10)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200" i="0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Akan</a:t>
            </a:r>
            <a:r>
              <a:rPr kumimoji="0" lang="en-US" sz="1200" i="0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dipotong</a:t>
            </a:r>
            <a:r>
              <a:rPr kumimoji="0" lang="en-US" sz="1200" i="0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anggota</a:t>
            </a:r>
            <a:r>
              <a:rPr kumimoji="0" lang="en-US" sz="1200" i="0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dari</a:t>
            </a:r>
            <a:r>
              <a:rPr kumimoji="0" lang="en-US" sz="1200" i="0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tuple1 </a:t>
            </a:r>
            <a:r>
              <a:rPr kumimoji="0" lang="en-US" sz="1200" i="0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adalag</a:t>
            </a:r>
            <a:r>
              <a:rPr kumimoji="0" lang="en-US" sz="1200" i="0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“hard rock”, 10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sz="1200" i="0" strike="noStrike" kern="1200" cap="none" spc="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200" i="0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Maka</a:t>
            </a:r>
            <a:endParaRPr kumimoji="0" lang="en-US" sz="1200" i="0" strike="noStrike" kern="1200" cap="none" spc="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200" i="0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Tuple2 [3:5] : (“hard rock”, 10)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200" i="0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Artinya</a:t>
            </a:r>
            <a:r>
              <a:rPr kumimoji="0" lang="en-US" sz="1200" i="0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: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200" i="0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Batas </a:t>
            </a:r>
            <a:r>
              <a:rPr kumimoji="0" lang="en-US" sz="1200" i="0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bawah</a:t>
            </a:r>
            <a:r>
              <a:rPr kumimoji="0" lang="en-US" sz="1200" i="0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adalah</a:t>
            </a:r>
            <a:r>
              <a:rPr kumimoji="0" lang="en-US" sz="1200" i="0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indeks</a:t>
            </a:r>
            <a:r>
              <a:rPr kumimoji="0" lang="en-US" sz="1200" i="0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dari</a:t>
            </a:r>
            <a:r>
              <a:rPr kumimoji="0" lang="en-US" sz="1200" i="0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karakter</a:t>
            </a:r>
            <a:r>
              <a:rPr kumimoji="0" lang="en-US" sz="1200" i="0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pertama</a:t>
            </a:r>
            <a:r>
              <a:rPr kumimoji="0" lang="en-US" sz="1200" i="0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yang </a:t>
            </a:r>
            <a:r>
              <a:rPr kumimoji="0" lang="en-US" sz="1200" i="0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diambil</a:t>
            </a:r>
            <a:r>
              <a:rPr kumimoji="0" lang="en-US" sz="1200" i="0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, </a:t>
            </a:r>
            <a:r>
              <a:rPr kumimoji="0" lang="en-US" sz="1200" i="0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pada</a:t>
            </a:r>
            <a:r>
              <a:rPr kumimoji="0" lang="en-US" sz="1200" i="0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contoh</a:t>
            </a:r>
            <a:r>
              <a:rPr kumimoji="0" lang="en-US" sz="1200" i="0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adalah</a:t>
            </a:r>
            <a:r>
              <a:rPr kumimoji="0" lang="en-US" sz="1200" i="0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indeks</a:t>
            </a:r>
            <a:r>
              <a:rPr kumimoji="0" lang="en-US" sz="1200" i="0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[3]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200" i="0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Batas </a:t>
            </a:r>
            <a:r>
              <a:rPr kumimoji="0" lang="en-US" sz="1200" i="0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atas</a:t>
            </a:r>
            <a:r>
              <a:rPr kumimoji="0" lang="en-US" sz="1200" i="0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adalah</a:t>
            </a:r>
            <a:r>
              <a:rPr kumimoji="0" lang="en-US" sz="1200" i="0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batas</a:t>
            </a:r>
            <a:r>
              <a:rPr kumimoji="0" lang="en-US" sz="1200" i="0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dari</a:t>
            </a:r>
            <a:r>
              <a:rPr kumimoji="0" lang="en-US" sz="1200" i="0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indeks</a:t>
            </a:r>
            <a:r>
              <a:rPr kumimoji="0" lang="en-US" sz="1200" i="0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dimana</a:t>
            </a:r>
            <a:r>
              <a:rPr kumimoji="0" lang="en-US" sz="1200" i="0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karakter</a:t>
            </a:r>
            <a:r>
              <a:rPr kumimoji="0" lang="en-US" sz="1200" i="0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terakhir</a:t>
            </a:r>
            <a:r>
              <a:rPr kumimoji="0" lang="en-US" sz="1200" i="0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yang </a:t>
            </a:r>
            <a:r>
              <a:rPr kumimoji="0" lang="en-US" sz="1200" i="0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akan</a:t>
            </a:r>
            <a:r>
              <a:rPr kumimoji="0" lang="en-US" sz="1200" i="0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diambil</a:t>
            </a:r>
            <a:r>
              <a:rPr kumimoji="0" lang="en-US" sz="1200" i="0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, </a:t>
            </a:r>
            <a:r>
              <a:rPr kumimoji="0" lang="en-US" sz="1200" i="0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pada</a:t>
            </a:r>
            <a:r>
              <a:rPr kumimoji="0" lang="en-US" sz="1200" i="0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contoh</a:t>
            </a:r>
            <a:r>
              <a:rPr kumimoji="0" lang="en-US" sz="1200" i="0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batas</a:t>
            </a:r>
            <a:r>
              <a:rPr kumimoji="0" lang="en-US" sz="1200" i="0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indeks</a:t>
            </a:r>
            <a:r>
              <a:rPr kumimoji="0" lang="en-US" sz="1200" i="0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adalah</a:t>
            </a:r>
            <a:r>
              <a:rPr kumimoji="0" lang="en-US" sz="1200" i="0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ke-5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sz="1200" i="0" strike="noStrike" kern="1200" cap="none" spc="0" normalizeH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u="none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9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037818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i="0" strike="noStrike" kern="1200" cap="none" spc="0" normalizeH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Panjang</a:t>
            </a:r>
            <a:r>
              <a:rPr kumimoji="0" lang="en-US" sz="1200" i="0" strike="noStrike" kern="1200" cap="none" spc="0" normalizeH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/</a:t>
            </a:r>
            <a:r>
              <a:rPr kumimoji="0" lang="en-US" sz="1200" i="0" strike="noStrike" kern="1200" cap="none" spc="0" normalizeH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banyaknya</a:t>
            </a:r>
            <a:r>
              <a:rPr kumimoji="0" lang="en-US" sz="1200" i="0" strike="noStrike" kern="1200" cap="none" spc="0" normalizeH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anggota</a:t>
            </a:r>
            <a:r>
              <a:rPr kumimoji="0" lang="en-US" sz="1200" i="0" strike="noStrike" kern="1200" cap="none" spc="0" normalizeH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/</a:t>
            </a:r>
            <a:r>
              <a:rPr kumimoji="0" lang="en-US" sz="1200" i="0" strike="noStrike" kern="1200" cap="none" spc="0" normalizeH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elemen</a:t>
            </a:r>
            <a:r>
              <a:rPr kumimoji="0" lang="en-US" sz="1200" i="0" strike="noStrike" kern="1200" cap="none" spc="0" normalizeH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dapat</a:t>
            </a:r>
            <a:r>
              <a:rPr kumimoji="0" lang="en-US" sz="1200" i="0" strike="noStrike" kern="1200" cap="none" spc="0" normalizeH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dihitung</a:t>
            </a:r>
            <a:r>
              <a:rPr kumimoji="0" lang="en-US" sz="1200" i="0" strike="noStrike" kern="1200" cap="none" spc="0" normalizeH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dengan</a:t>
            </a:r>
            <a:r>
              <a:rPr kumimoji="0" lang="en-US" sz="1200" i="0" strike="noStrike" kern="1200" cap="none" spc="0" normalizeH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menggunakan</a:t>
            </a:r>
            <a:r>
              <a:rPr kumimoji="0" lang="en-US" sz="1200" i="0" strike="noStrike" kern="1200" cap="none" spc="0" normalizeH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fungsi</a:t>
            </a:r>
            <a:r>
              <a:rPr kumimoji="0" lang="en-US" sz="1200" i="0" strike="noStrike" kern="1200" cap="none" spc="0" normalizeH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“</a:t>
            </a:r>
            <a:r>
              <a:rPr kumimoji="0" lang="en-US" sz="1200" b="1" i="0" strike="noStrike" kern="1200" cap="none" spc="0" normalizeH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LEN</a:t>
            </a:r>
            <a:r>
              <a:rPr kumimoji="0" lang="en-US" sz="1200" i="0" strike="noStrike" kern="1200" cap="none" spc="0" normalizeH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”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u="none" baseline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none" baseline="0" dirty="0" err="1"/>
              <a:t>Pada</a:t>
            </a:r>
            <a:r>
              <a:rPr lang="en-US" u="none" baseline="0" dirty="0"/>
              <a:t> </a:t>
            </a:r>
            <a:r>
              <a:rPr lang="en-US" u="none" baseline="0" dirty="0" err="1"/>
              <a:t>contoh</a:t>
            </a:r>
            <a:r>
              <a:rPr lang="en-US" u="none" baseline="0" dirty="0"/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none" baseline="0" dirty="0"/>
              <a:t>tuple1 = (“disco”, 10, 1.2, “hard rock”, 10)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u="none" baseline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none" baseline="0" dirty="0" err="1"/>
              <a:t>Maka</a:t>
            </a:r>
            <a:r>
              <a:rPr lang="en-US" u="none" baseline="0" dirty="0"/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none" baseline="0" dirty="0"/>
              <a:t>Len ((“disco”, 10, 1.2, “hard rock”, 10))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u="none" baseline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none" baseline="0" dirty="0" err="1"/>
              <a:t>Perlu</a:t>
            </a:r>
            <a:r>
              <a:rPr lang="en-US" u="none" baseline="0" dirty="0"/>
              <a:t> </a:t>
            </a:r>
            <a:r>
              <a:rPr lang="en-US" u="none" baseline="0" dirty="0" err="1"/>
              <a:t>dingat</a:t>
            </a:r>
            <a:r>
              <a:rPr lang="en-US" u="none" baseline="0" dirty="0"/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none" baseline="0" dirty="0" err="1"/>
              <a:t>Hasil</a:t>
            </a:r>
            <a:r>
              <a:rPr lang="en-US" u="none" baseline="0" dirty="0"/>
              <a:t> </a:t>
            </a:r>
            <a:r>
              <a:rPr lang="en-US" u="none" baseline="0" dirty="0" err="1"/>
              <a:t>fungsi</a:t>
            </a:r>
            <a:r>
              <a:rPr lang="en-US" u="none" baseline="0" dirty="0"/>
              <a:t> LEN </a:t>
            </a:r>
            <a:r>
              <a:rPr lang="en-US" u="none" baseline="0" dirty="0" err="1"/>
              <a:t>ini</a:t>
            </a:r>
            <a:r>
              <a:rPr lang="en-US" u="none" baseline="0" dirty="0"/>
              <a:t> </a:t>
            </a:r>
            <a:r>
              <a:rPr lang="en-US" u="none" baseline="0" dirty="0" err="1"/>
              <a:t>berbeda</a:t>
            </a:r>
            <a:r>
              <a:rPr lang="en-US" u="none" baseline="0" dirty="0"/>
              <a:t> </a:t>
            </a:r>
            <a:r>
              <a:rPr lang="en-US" u="none" baseline="0" dirty="0" err="1"/>
              <a:t>dengan</a:t>
            </a:r>
            <a:r>
              <a:rPr lang="en-US" u="none" baseline="0" dirty="0"/>
              <a:t> </a:t>
            </a:r>
            <a:r>
              <a:rPr lang="en-US" u="none" baseline="0" dirty="0" err="1"/>
              <a:t>jumlah</a:t>
            </a:r>
            <a:r>
              <a:rPr lang="en-US" u="none" baseline="0" dirty="0"/>
              <a:t> </a:t>
            </a:r>
            <a:r>
              <a:rPr lang="en-US" u="none" baseline="0" dirty="0" err="1"/>
              <a:t>indeks</a:t>
            </a:r>
            <a:r>
              <a:rPr lang="en-US" u="none" baseline="0" dirty="0"/>
              <a:t> yang </a:t>
            </a:r>
            <a:r>
              <a:rPr lang="en-US" u="none" baseline="0" dirty="0" err="1"/>
              <a:t>diberikan</a:t>
            </a:r>
            <a:r>
              <a:rPr lang="en-US" u="none" baseline="0" dirty="0"/>
              <a:t> </a:t>
            </a:r>
            <a:r>
              <a:rPr lang="en-US" u="none" baseline="0" dirty="0" err="1"/>
              <a:t>pada</a:t>
            </a:r>
            <a:r>
              <a:rPr lang="en-US" u="none" baseline="0" dirty="0"/>
              <a:t> </a:t>
            </a:r>
            <a:r>
              <a:rPr lang="en-US" u="none" baseline="0" dirty="0" err="1"/>
              <a:t>tuples</a:t>
            </a:r>
            <a:r>
              <a:rPr lang="en-US" u="none" baseline="0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10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037818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200" u="sng" dirty="0" err="1">
                <a:solidFill>
                  <a:schemeClr val="bg2">
                    <a:lumMod val="25000"/>
                  </a:schemeClr>
                </a:solidFill>
              </a:rPr>
              <a:t>Tuples</a:t>
            </a:r>
            <a:r>
              <a:rPr lang="en-US" sz="1200" u="sng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u="sng" dirty="0" err="1">
                <a:solidFill>
                  <a:schemeClr val="bg2">
                    <a:lumMod val="25000"/>
                  </a:schemeClr>
                </a:solidFill>
              </a:rPr>
              <a:t>bersifat</a:t>
            </a:r>
            <a:r>
              <a:rPr lang="en-US" sz="1200" u="sng" dirty="0">
                <a:solidFill>
                  <a:schemeClr val="bg2">
                    <a:lumMod val="25000"/>
                  </a:schemeClr>
                </a:solidFill>
              </a:rPr>
              <a:t> immutable</a:t>
            </a:r>
            <a:endParaRPr lang="en-US" sz="1200" dirty="0">
              <a:solidFill>
                <a:schemeClr val="bg2">
                  <a:lumMod val="25000"/>
                </a:schemeClr>
              </a:solidFill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200" i="0" strike="noStrike" kern="1200" cap="none" spc="0" normalizeH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Artinya</a:t>
            </a:r>
            <a:r>
              <a:rPr kumimoji="0" lang="en-US" sz="1200" i="0" strike="noStrike" kern="1200" cap="none" spc="0" normalizeH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bahwa</a:t>
            </a:r>
            <a:r>
              <a:rPr kumimoji="0" lang="en-US" sz="1200" i="0" strike="noStrike" kern="1200" cap="none" spc="0" normalizeH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isi</a:t>
            </a:r>
            <a:r>
              <a:rPr kumimoji="0" lang="en-US" sz="1200" i="0" strike="noStrike" kern="1200" cap="none" spc="0" normalizeH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dari</a:t>
            </a:r>
            <a:r>
              <a:rPr kumimoji="0" lang="en-US" sz="1200" i="0" strike="noStrike" kern="1200" cap="none" spc="0" normalizeH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tuple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s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tersebut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tetap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tidak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dapat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diubah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.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sz="1200" i="0" strike="noStrike" kern="1200" cap="none" spc="0" normalizeH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200" i="0" strike="noStrike" kern="1200" cap="none" spc="0" normalizeH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Pada</a:t>
            </a:r>
            <a:r>
              <a:rPr kumimoji="0" lang="en-US" sz="1200" i="0" strike="noStrike" kern="1200" cap="none" spc="0" normalizeH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contoh</a:t>
            </a:r>
            <a:r>
              <a:rPr kumimoji="0" lang="en-US" sz="1200" i="0" strike="noStrike" kern="1200" cap="none" spc="0" normalizeH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: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200" i="0" strike="noStrike" kern="1200" cap="none" spc="0" normalizeH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Ratings</a:t>
            </a:r>
            <a:r>
              <a:rPr kumimoji="0" lang="en-US" sz="1200" i="0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= (10, 9, 6, 5, 10, 8, 9, 6, 2)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200" i="0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Ratings1 = Ratings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sz="1200" i="0" strike="noStrike" kern="1200" cap="none" spc="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200" i="0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Maka</a:t>
            </a:r>
            <a:r>
              <a:rPr kumimoji="0" lang="en-US" sz="1200" i="0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: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200" i="0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Variabel</a:t>
            </a:r>
            <a:r>
              <a:rPr kumimoji="0" lang="en-US" sz="1200" i="0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“ratings1” </a:t>
            </a:r>
            <a:r>
              <a:rPr kumimoji="0" lang="en-US" sz="1200" i="0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akan</a:t>
            </a:r>
            <a:r>
              <a:rPr kumimoji="0" lang="en-US" sz="1200" i="0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berisi</a:t>
            </a:r>
            <a:r>
              <a:rPr kumimoji="0" lang="en-US" sz="1200" i="0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anggota</a:t>
            </a:r>
            <a:r>
              <a:rPr kumimoji="0" lang="en-US" sz="1200" i="0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/</a:t>
            </a:r>
            <a:r>
              <a:rPr kumimoji="0" lang="en-US" sz="1200" i="0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elemen</a:t>
            </a:r>
            <a:r>
              <a:rPr kumimoji="0" lang="en-US" sz="1200" i="0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yang </a:t>
            </a:r>
            <a:r>
              <a:rPr kumimoji="0" lang="en-US" sz="1200" i="0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sama</a:t>
            </a:r>
            <a:r>
              <a:rPr kumimoji="0" lang="en-US" sz="1200" i="0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dengan</a:t>
            </a:r>
            <a:r>
              <a:rPr kumimoji="0" lang="en-US" sz="1200" i="0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variabel</a:t>
            </a:r>
            <a:r>
              <a:rPr kumimoji="0" lang="en-US" sz="1200" i="0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“Ratings”</a:t>
            </a:r>
            <a:endParaRPr kumimoji="0" lang="en-US" sz="1200" i="0" strike="noStrike" kern="1200" cap="none" spc="0" normalizeH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u="none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11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037818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E14A45-8B2C-4679-A367-AD2F5B6DAA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8B53ACE-63EC-4A3A-9F97-047B30FB4562}" type="datetimeFigureOut">
              <a:rPr lang="en-US"/>
              <a:pPr>
                <a:defRPr/>
              </a:pPr>
              <a:t>7/8/2019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F7DA93-FE90-46A2-9E4E-FF24F73129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BDFDB5-2FE4-4CA9-B678-CBE112ADF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C2B4C0A-132D-4520-A3D2-8FD766875F48}" type="slidenum">
              <a:rPr lang="en-US" altLang="id-ID"/>
              <a:pPr/>
              <a:t>‹#›</a:t>
            </a:fld>
            <a:endParaRPr lang="en-US" altLang="id-ID"/>
          </a:p>
        </p:txBody>
      </p:sp>
    </p:spTree>
    <p:extLst>
      <p:ext uri="{BB962C8B-B14F-4D97-AF65-F5344CB8AC3E}">
        <p14:creationId xmlns:p14="http://schemas.microsoft.com/office/powerpoint/2010/main" val="28324701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963180-AAC1-4822-9B7A-50CFE7DDD3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9FD73A-3CD9-41DC-93A4-6D13B2B67D47}" type="datetimeFigureOut">
              <a:rPr lang="en-US"/>
              <a:pPr>
                <a:defRPr/>
              </a:pPr>
              <a:t>7/8/2019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060B2D-A7F3-47AE-A0A3-8A733C85EE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00F903-A3E8-455B-9DDE-DFAA9EA5BE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EB4DB59-D508-4033-8722-37E70672F9C9}" type="slidenum">
              <a:rPr lang="en-US" altLang="id-ID"/>
              <a:pPr/>
              <a:t>‹#›</a:t>
            </a:fld>
            <a:endParaRPr lang="en-US" altLang="id-ID"/>
          </a:p>
        </p:txBody>
      </p:sp>
    </p:spTree>
    <p:extLst>
      <p:ext uri="{BB962C8B-B14F-4D97-AF65-F5344CB8AC3E}">
        <p14:creationId xmlns:p14="http://schemas.microsoft.com/office/powerpoint/2010/main" val="29233972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BB918F-62A3-4079-B9CC-60E9920BB5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621EB3-FF22-44D5-9BFF-B3568F0C7E21}" type="datetimeFigureOut">
              <a:rPr lang="en-US"/>
              <a:pPr>
                <a:defRPr/>
              </a:pPr>
              <a:t>7/8/2019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28CD5B-A6DF-4D6D-AFAA-DFF7CA6DD7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0D3246-BB43-4BAC-965C-677B18B1F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400DEB9-6194-4DCB-A02A-C66071A9C048}" type="slidenum">
              <a:rPr lang="en-US" altLang="id-ID"/>
              <a:pPr/>
              <a:t>‹#›</a:t>
            </a:fld>
            <a:endParaRPr lang="en-US" altLang="id-ID"/>
          </a:p>
        </p:txBody>
      </p:sp>
    </p:spTree>
    <p:extLst>
      <p:ext uri="{BB962C8B-B14F-4D97-AF65-F5344CB8AC3E}">
        <p14:creationId xmlns:p14="http://schemas.microsoft.com/office/powerpoint/2010/main" val="41297507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2743CB-2DF2-4574-8107-61481F0776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95D7D4E-27E6-405A-A1DB-DC4B54C1381B}" type="datetimeFigureOut">
              <a:rPr lang="en-US"/>
              <a:pPr>
                <a:defRPr/>
              </a:pPr>
              <a:t>7/8/2019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634A10-5731-4588-8E95-109B26700C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1C82D8-17DC-4910-863E-43A560D45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656E383-32F1-42AB-9C1C-EC54CA548809}" type="slidenum">
              <a:rPr lang="en-US" altLang="id-ID"/>
              <a:pPr/>
              <a:t>‹#›</a:t>
            </a:fld>
            <a:endParaRPr lang="en-US" altLang="id-ID"/>
          </a:p>
        </p:txBody>
      </p:sp>
    </p:spTree>
    <p:extLst>
      <p:ext uri="{BB962C8B-B14F-4D97-AF65-F5344CB8AC3E}">
        <p14:creationId xmlns:p14="http://schemas.microsoft.com/office/powerpoint/2010/main" val="19340484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3AA9B5-3303-44D0-AD41-5567A2B243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E5685EF-9167-4439-B3F0-8BBF8E48EB2B}" type="datetimeFigureOut">
              <a:rPr lang="en-US"/>
              <a:pPr>
                <a:defRPr/>
              </a:pPr>
              <a:t>7/8/2019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5CDED8-DC32-4E51-B4F9-CAA429584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613F34-5E8E-4235-8EDF-61A63279C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E463D64-9548-4DB9-BEA2-E8C7DE7B0113}" type="slidenum">
              <a:rPr lang="en-US" altLang="id-ID"/>
              <a:pPr/>
              <a:t>‹#›</a:t>
            </a:fld>
            <a:endParaRPr lang="en-US" altLang="id-ID"/>
          </a:p>
        </p:txBody>
      </p:sp>
    </p:spTree>
    <p:extLst>
      <p:ext uri="{BB962C8B-B14F-4D97-AF65-F5344CB8AC3E}">
        <p14:creationId xmlns:p14="http://schemas.microsoft.com/office/powerpoint/2010/main" val="2454563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D4FBA7B5-C76D-4E9F-9FC3-1B8B5F0555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6CFD158-8B9F-48DA-9BFC-1DB5BBACABAF}" type="datetimeFigureOut">
              <a:rPr lang="en-US"/>
              <a:pPr>
                <a:defRPr/>
              </a:pPr>
              <a:t>7/8/2019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BE9D054B-9F92-4F25-9352-99CA60782F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61683CD5-CB6E-4045-B0A9-FC60442EA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DE0B95F-7321-4CF5-BA9A-D71A8379A037}" type="slidenum">
              <a:rPr lang="en-US" altLang="id-ID"/>
              <a:pPr/>
              <a:t>‹#›</a:t>
            </a:fld>
            <a:endParaRPr lang="en-US" altLang="id-ID"/>
          </a:p>
        </p:txBody>
      </p:sp>
    </p:spTree>
    <p:extLst>
      <p:ext uri="{BB962C8B-B14F-4D97-AF65-F5344CB8AC3E}">
        <p14:creationId xmlns:p14="http://schemas.microsoft.com/office/powerpoint/2010/main" val="17777530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B38BF39D-8B36-41E3-BD73-31532A87B4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CE16908-5CC3-415C-BD0F-BE3C5D782DE7}" type="datetimeFigureOut">
              <a:rPr lang="en-US"/>
              <a:pPr>
                <a:defRPr/>
              </a:pPr>
              <a:t>7/8/2019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CB56522E-0F0C-45BF-862C-6D3FF85ABA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42F11602-8EB8-4D76-A078-00034481C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17B9203-CC8B-411C-90ED-B1AF388F475D}" type="slidenum">
              <a:rPr lang="en-US" altLang="id-ID"/>
              <a:pPr/>
              <a:t>‹#›</a:t>
            </a:fld>
            <a:endParaRPr lang="en-US" altLang="id-ID"/>
          </a:p>
        </p:txBody>
      </p:sp>
    </p:spTree>
    <p:extLst>
      <p:ext uri="{BB962C8B-B14F-4D97-AF65-F5344CB8AC3E}">
        <p14:creationId xmlns:p14="http://schemas.microsoft.com/office/powerpoint/2010/main" val="15563655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98C965F5-2C09-43EA-9BBF-DEAA0DF81F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FF5BB54-315A-4E89-8486-DBAFA7D22347}" type="datetimeFigureOut">
              <a:rPr lang="en-US"/>
              <a:pPr>
                <a:defRPr/>
              </a:pPr>
              <a:t>7/8/2019</a:t>
            </a:fld>
            <a:endParaRPr 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A0EC72A9-0978-4913-A7E3-E8C3572B68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83E1F40-63A3-485F-AC73-E5B687A6D6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79C9881-AC63-4871-AE9C-4FB59B282825}" type="slidenum">
              <a:rPr lang="en-US" altLang="id-ID"/>
              <a:pPr/>
              <a:t>‹#›</a:t>
            </a:fld>
            <a:endParaRPr lang="en-US" altLang="id-ID"/>
          </a:p>
        </p:txBody>
      </p:sp>
    </p:spTree>
    <p:extLst>
      <p:ext uri="{BB962C8B-B14F-4D97-AF65-F5344CB8AC3E}">
        <p14:creationId xmlns:p14="http://schemas.microsoft.com/office/powerpoint/2010/main" val="13450610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0F3213FE-0C27-4A51-9C3B-3D54778B70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3036CA2-7536-465B-9420-D22ED903F7E7}" type="datetimeFigureOut">
              <a:rPr lang="en-US"/>
              <a:pPr>
                <a:defRPr/>
              </a:pPr>
              <a:t>7/8/2019</a:t>
            </a:fld>
            <a:endParaRPr 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2F280AC5-077F-4E55-8E75-0C00CC86C7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2EB464C7-11D6-49E7-8DB1-4DD64B10A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B7D1698-F84E-497E-ADCD-EE17B6E12D34}" type="slidenum">
              <a:rPr lang="en-US" altLang="id-ID"/>
              <a:pPr/>
              <a:t>‹#›</a:t>
            </a:fld>
            <a:endParaRPr lang="en-US" altLang="id-ID"/>
          </a:p>
        </p:txBody>
      </p:sp>
    </p:spTree>
    <p:extLst>
      <p:ext uri="{BB962C8B-B14F-4D97-AF65-F5344CB8AC3E}">
        <p14:creationId xmlns:p14="http://schemas.microsoft.com/office/powerpoint/2010/main" val="29317309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C9AFF729-957B-4796-9B4B-C8F5E646C0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1A4547-1581-46E1-BC99-7D5625051E53}" type="datetimeFigureOut">
              <a:rPr lang="en-US"/>
              <a:pPr>
                <a:defRPr/>
              </a:pPr>
              <a:t>7/8/2019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3CE985FF-0517-41C2-BBD5-ABA3A6273A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EA38B85-097A-4B56-B5EC-55C02F3BEC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FC57F52-6254-40BC-B227-A5E4CA797F84}" type="slidenum">
              <a:rPr lang="en-US" altLang="id-ID"/>
              <a:pPr/>
              <a:t>‹#›</a:t>
            </a:fld>
            <a:endParaRPr lang="en-US" altLang="id-ID"/>
          </a:p>
        </p:txBody>
      </p:sp>
    </p:spTree>
    <p:extLst>
      <p:ext uri="{BB962C8B-B14F-4D97-AF65-F5344CB8AC3E}">
        <p14:creationId xmlns:p14="http://schemas.microsoft.com/office/powerpoint/2010/main" val="20157817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E8745C65-CED9-4CBF-8342-A628482855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385279C-B0A1-48DD-AC61-BA0716C315EF}" type="datetimeFigureOut">
              <a:rPr lang="en-US"/>
              <a:pPr>
                <a:defRPr/>
              </a:pPr>
              <a:t>7/8/2019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37F5898A-F71B-4C65-8B5F-655BA14FC9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73A25668-5412-4EC0-A871-DFFEC5D69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7C69AE3-14D6-4D30-B738-0DFE2A00370E}" type="slidenum">
              <a:rPr lang="en-US" altLang="id-ID"/>
              <a:pPr/>
              <a:t>‹#›</a:t>
            </a:fld>
            <a:endParaRPr lang="en-US" altLang="id-ID"/>
          </a:p>
        </p:txBody>
      </p:sp>
    </p:spTree>
    <p:extLst>
      <p:ext uri="{BB962C8B-B14F-4D97-AF65-F5344CB8AC3E}">
        <p14:creationId xmlns:p14="http://schemas.microsoft.com/office/powerpoint/2010/main" val="18064316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D6100E7E-CC92-4B84-A4A6-7ADBD8E37E3A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9BE0F8A6-F92A-4D87-88E7-0D42DF7B15F5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192319-CE83-4FAD-94B3-52E2B3E003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E6347068-0D4E-47AB-B26A-5DED333A64F8}" type="datetimeFigureOut">
              <a:rPr lang="en-US"/>
              <a:pPr>
                <a:defRPr/>
              </a:pPr>
              <a:t>7/8/2019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0B1149-4793-4227-96F1-5C43ACA6FF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B1FE2F-DA58-4762-86D4-45AD7DC39C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</a:defRPr>
            </a:lvl1pPr>
          </a:lstStyle>
          <a:p>
            <a:fld id="{3DD1961E-F2BD-4BAB-A4CE-2836345D5882}" type="slidenum">
              <a:rPr lang="en-US" altLang="id-ID"/>
              <a:pPr/>
              <a:t>‹#›</a:t>
            </a:fld>
            <a:endParaRPr lang="en-US" altLang="id-ID"/>
          </a:p>
        </p:txBody>
      </p:sp>
    </p:spTree>
    <p:extLst>
      <p:ext uri="{BB962C8B-B14F-4D97-AF65-F5344CB8AC3E}">
        <p14:creationId xmlns:p14="http://schemas.microsoft.com/office/powerpoint/2010/main" val="9302591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1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46">
            <a:extLst>
              <a:ext uri="{FF2B5EF4-FFF2-40B4-BE49-F238E27FC236}">
                <a16:creationId xmlns:a16="http://schemas.microsoft.com/office/drawing/2014/main" id="{1CA5F2D1-C77B-4614-B681-5858C958408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22" r="2424"/>
          <a:stretch/>
        </p:blipFill>
        <p:spPr>
          <a:xfrm>
            <a:off x="4082473" y="0"/>
            <a:ext cx="5061527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EA70F98-D6BF-44D5-864A-E8B8E6EA8A9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24" t="32986" r="7380" b="34416"/>
          <a:stretch/>
        </p:blipFill>
        <p:spPr>
          <a:xfrm>
            <a:off x="157316" y="5913824"/>
            <a:ext cx="1796982" cy="71044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89B2762-C2F9-4BAC-B1EE-95539397A96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538" y="215576"/>
            <a:ext cx="658757" cy="686745"/>
          </a:xfrm>
          <a:prstGeom prst="rect">
            <a:avLst/>
          </a:prstGeom>
        </p:spPr>
      </p:pic>
      <p:grpSp>
        <p:nvGrpSpPr>
          <p:cNvPr id="46" name="Group 45">
            <a:extLst>
              <a:ext uri="{FF2B5EF4-FFF2-40B4-BE49-F238E27FC236}">
                <a16:creationId xmlns:a16="http://schemas.microsoft.com/office/drawing/2014/main" id="{4B60F85D-D540-4735-B378-D7D9225FE7F3}"/>
              </a:ext>
            </a:extLst>
          </p:cNvPr>
          <p:cNvGrpSpPr/>
          <p:nvPr/>
        </p:nvGrpSpPr>
        <p:grpSpPr>
          <a:xfrm>
            <a:off x="5674242" y="6327045"/>
            <a:ext cx="2170463" cy="378419"/>
            <a:chOff x="4279782" y="5408838"/>
            <a:chExt cx="2170463" cy="378419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2CE453EB-EDB4-49CF-90BE-4F74F5C3CE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79782" y="5490038"/>
              <a:ext cx="216020" cy="216020"/>
            </a:xfrm>
            <a:prstGeom prst="rect">
              <a:avLst/>
            </a:prstGeom>
          </p:spPr>
        </p:pic>
        <p:sp>
          <p:nvSpPr>
            <p:cNvPr id="37" name="Title 1">
              <a:extLst>
                <a:ext uri="{FF2B5EF4-FFF2-40B4-BE49-F238E27FC236}">
                  <a16:creationId xmlns:a16="http://schemas.microsoft.com/office/drawing/2014/main" id="{73E0DBD7-B92C-4F4C-A59F-F8EF3A4C3876}"/>
                </a:ext>
              </a:extLst>
            </p:cNvPr>
            <p:cNvSpPr txBox="1">
              <a:spLocks/>
            </p:cNvSpPr>
            <p:nvPr/>
          </p:nvSpPr>
          <p:spPr>
            <a:xfrm>
              <a:off x="4457102" y="5408838"/>
              <a:ext cx="1993143" cy="37841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fontAlgn="base"/>
              <a:r>
                <a:rPr lang="en-US" sz="1400" dirty="0">
                  <a:solidFill>
                    <a:srgbClr val="4472C4">
                      <a:lumMod val="50000"/>
                    </a:srgbClr>
                  </a:solidFill>
                  <a:latin typeface="HP Simplified" panose="020B0606020204020204" pitchFamily="34" charset="0"/>
                </a:rPr>
                <a:t>digitalent.kominfo.go.id</a:t>
              </a:r>
              <a:endParaRPr lang="en-US" sz="7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endParaRPr>
            </a:p>
          </p:txBody>
        </p:sp>
      </p:grpSp>
      <p:sp>
        <p:nvSpPr>
          <p:cNvPr id="17" name="Title 1">
            <a:extLst>
              <a:ext uri="{FF2B5EF4-FFF2-40B4-BE49-F238E27FC236}">
                <a16:creationId xmlns:a16="http://schemas.microsoft.com/office/drawing/2014/main" id="{FE488684-4B91-45E0-AC48-E54C1020FB09}"/>
              </a:ext>
            </a:extLst>
          </p:cNvPr>
          <p:cNvSpPr txBox="1">
            <a:spLocks/>
          </p:cNvSpPr>
          <p:nvPr/>
        </p:nvSpPr>
        <p:spPr>
          <a:xfrm>
            <a:off x="288983" y="2206282"/>
            <a:ext cx="4457989" cy="26324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/>
            <a:r>
              <a:rPr lang="en-US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DIGITAL TALENT SCHOLARSHIP</a:t>
            </a:r>
          </a:p>
          <a:p>
            <a:pPr fontAlgn="base"/>
            <a:r>
              <a:rPr lang="en-US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2019</a:t>
            </a:r>
            <a:endParaRPr lang="en-US" sz="1800" dirty="0">
              <a:solidFill>
                <a:srgbClr val="4472C4">
                  <a:lumMod val="50000"/>
                </a:srgbClr>
              </a:solidFill>
              <a:latin typeface="HP Simplified" panose="020B060602020402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673" y="186982"/>
            <a:ext cx="666547" cy="686745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41FAFC8D-2F8A-494C-A1BB-8E09DAC9F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1295D-D6B4-4633-83B2-D2C7F51C122B}" type="datetime1">
              <a:rPr lang="id-ID" smtClean="0">
                <a:solidFill>
                  <a:prstClr val="black">
                    <a:tint val="75000"/>
                  </a:prstClr>
                </a:solidFill>
              </a:rPr>
              <a:t>10/07/2019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Struktur Data pada Python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F9DE131-8997-474B-9868-7718CE5D9CB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763" y="136523"/>
            <a:ext cx="658757" cy="902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6128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Tuples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1C8D3-79DC-4CD6-84AB-AC932A51C087}" type="datetime1">
              <a:rPr lang="id-ID" smtClean="0"/>
              <a:t>10/07/2019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Struktur Data pada Python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10</a:t>
            </a:fld>
            <a:endParaRPr lang="id-ID" dirty="0"/>
          </a:p>
        </p:txBody>
      </p:sp>
      <p:sp>
        <p:nvSpPr>
          <p:cNvPr id="10" name="Content Placeholder 6"/>
          <p:cNvSpPr txBox="1">
            <a:spLocks/>
          </p:cNvSpPr>
          <p:nvPr/>
        </p:nvSpPr>
        <p:spPr>
          <a:xfrm>
            <a:off x="155851" y="1471527"/>
            <a:ext cx="8814723" cy="8485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000" i="0" strike="noStrike" kern="1200" cap="none" spc="0" normalizeH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Panjang</a:t>
            </a:r>
            <a:r>
              <a:rPr kumimoji="0" lang="en-US" sz="2000" i="0" strike="noStrike" kern="1200" cap="none" spc="0" normalizeH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/</a:t>
            </a:r>
            <a:r>
              <a:rPr kumimoji="0" lang="en-US" sz="2000" i="0" strike="noStrike" kern="1200" cap="none" spc="0" normalizeH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banyaknya</a:t>
            </a:r>
            <a:r>
              <a:rPr kumimoji="0" lang="en-US" sz="2000" i="0" strike="noStrike" kern="1200" cap="none" spc="0" normalizeH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i="0" strike="noStrike" kern="1200" cap="none" spc="0" normalizeH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anggota</a:t>
            </a:r>
            <a:r>
              <a:rPr kumimoji="0" lang="en-US" sz="2000" i="0" strike="noStrike" kern="1200" cap="none" spc="0" normalizeH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/</a:t>
            </a:r>
            <a:r>
              <a:rPr kumimoji="0" lang="en-US" sz="2000" i="0" strike="noStrike" kern="1200" cap="none" spc="0" normalizeH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elemen</a:t>
            </a:r>
            <a:r>
              <a:rPr kumimoji="0" lang="en-US" sz="2000" i="0" strike="noStrike" kern="1200" cap="none" spc="0" normalizeH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i="0" strike="noStrike" kern="1200" cap="none" spc="0" normalizeH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dapat</a:t>
            </a:r>
            <a:r>
              <a:rPr kumimoji="0" lang="en-US" sz="2000" i="0" strike="noStrike" kern="1200" cap="none" spc="0" normalizeH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i="0" strike="noStrike" kern="1200" cap="none" spc="0" normalizeH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dihitung</a:t>
            </a:r>
            <a:r>
              <a:rPr kumimoji="0" lang="en-US" sz="2000" i="0" strike="noStrike" kern="1200" cap="none" spc="0" normalizeH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i="0" strike="noStrike" kern="1200" cap="none" spc="0" normalizeH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dengan</a:t>
            </a:r>
            <a:r>
              <a:rPr kumimoji="0" lang="en-US" sz="2000" i="0" strike="noStrike" kern="1200" cap="none" spc="0" normalizeH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i="0" strike="noStrike" kern="1200" cap="none" spc="0" normalizeH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menggunakan</a:t>
            </a:r>
            <a:r>
              <a:rPr kumimoji="0" lang="en-US" sz="2000" i="0" strike="noStrike" kern="1200" cap="none" spc="0" normalizeH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i="0" strike="noStrike" kern="1200" cap="none" spc="0" normalizeH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fungsi</a:t>
            </a:r>
            <a:r>
              <a:rPr kumimoji="0" lang="en-US" sz="2000" i="0" strike="noStrike" kern="1200" cap="none" spc="0" normalizeH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“</a:t>
            </a:r>
            <a:r>
              <a:rPr kumimoji="0" lang="en-US" sz="2000" b="1" i="0" strike="noStrike" kern="1200" cap="none" spc="0" normalizeH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LEN</a:t>
            </a:r>
            <a:r>
              <a:rPr kumimoji="0" lang="en-US" sz="2000" i="0" strike="noStrike" kern="1200" cap="none" spc="0" normalizeH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”</a:t>
            </a:r>
          </a:p>
        </p:txBody>
      </p:sp>
      <p:pic>
        <p:nvPicPr>
          <p:cNvPr id="7" name="Google Shape;94;p21"/>
          <p:cNvPicPr preferRelativeResize="0"/>
          <p:nvPr/>
        </p:nvPicPr>
        <p:blipFill>
          <a:blip r:embed="rId3">
            <a:alphaModFix/>
          </a:blip>
          <a:srcRect l="11924" t="25902" r="2693" b="34328"/>
          <a:stretch>
            <a:fillRect/>
          </a:stretch>
        </p:blipFill>
        <p:spPr>
          <a:xfrm>
            <a:off x="1323842" y="2688609"/>
            <a:ext cx="7410735" cy="192433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Oval 7"/>
          <p:cNvSpPr/>
          <p:nvPr/>
        </p:nvSpPr>
        <p:spPr>
          <a:xfrm>
            <a:off x="7014958" y="4026090"/>
            <a:ext cx="559558" cy="504967"/>
          </a:xfrm>
          <a:prstGeom prst="ellipse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8204587" y="2718179"/>
            <a:ext cx="559558" cy="504967"/>
          </a:xfrm>
          <a:prstGeom prst="ellipse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91071" y="3521123"/>
            <a:ext cx="1214650" cy="2866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rgbClr val="0070C0"/>
                </a:solidFill>
              </a:rPr>
              <a:t>indeks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61585" y="4137547"/>
            <a:ext cx="1214650" cy="2866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LEN</a:t>
            </a:r>
          </a:p>
        </p:txBody>
      </p:sp>
      <p:sp>
        <p:nvSpPr>
          <p:cNvPr id="13" name="Right Arrow 12"/>
          <p:cNvSpPr/>
          <p:nvPr/>
        </p:nvSpPr>
        <p:spPr>
          <a:xfrm>
            <a:off x="1269241" y="3589361"/>
            <a:ext cx="600502" cy="1774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/>
          <p:cNvSpPr/>
          <p:nvPr/>
        </p:nvSpPr>
        <p:spPr>
          <a:xfrm>
            <a:off x="1244217" y="4192145"/>
            <a:ext cx="600502" cy="1774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931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Tuples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705E9-8E4F-4137-8217-D2EF9120560C}" type="datetime1">
              <a:rPr lang="id-ID" smtClean="0"/>
              <a:t>10/07/2019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Struktur Data pada Python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11</a:t>
            </a:fld>
            <a:endParaRPr lang="id-ID" dirty="0"/>
          </a:p>
        </p:txBody>
      </p:sp>
      <p:sp>
        <p:nvSpPr>
          <p:cNvPr id="10" name="Content Placeholder 6"/>
          <p:cNvSpPr txBox="1">
            <a:spLocks/>
          </p:cNvSpPr>
          <p:nvPr/>
        </p:nvSpPr>
        <p:spPr>
          <a:xfrm>
            <a:off x="155851" y="1471527"/>
            <a:ext cx="8814723" cy="8485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u="sng" dirty="0" err="1">
                <a:solidFill>
                  <a:schemeClr val="bg2">
                    <a:lumMod val="25000"/>
                  </a:schemeClr>
                </a:solidFill>
              </a:rPr>
              <a:t>Tuples</a:t>
            </a:r>
            <a:r>
              <a:rPr lang="en-US" sz="2000" u="sng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u="sng" dirty="0" err="1">
                <a:solidFill>
                  <a:schemeClr val="bg2">
                    <a:lumMod val="25000"/>
                  </a:schemeClr>
                </a:solidFill>
              </a:rPr>
              <a:t>bersifat</a:t>
            </a:r>
            <a:r>
              <a:rPr lang="en-US" sz="2000" u="sng" dirty="0">
                <a:solidFill>
                  <a:schemeClr val="bg2">
                    <a:lumMod val="25000"/>
                  </a:schemeClr>
                </a:solidFill>
              </a:rPr>
              <a:t> immutable</a:t>
            </a:r>
            <a:endParaRPr lang="en-US" sz="2000" dirty="0">
              <a:solidFill>
                <a:schemeClr val="bg2">
                  <a:lumMod val="25000"/>
                </a:schemeClr>
              </a:solidFill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000" i="0" strike="noStrike" kern="1200" cap="none" spc="0" normalizeH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Artinya</a:t>
            </a:r>
            <a:r>
              <a:rPr kumimoji="0" lang="en-US" sz="2000" i="0" strike="noStrike" kern="1200" cap="none" spc="0" normalizeH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i="0" strike="noStrike" kern="1200" cap="none" spc="0" normalizeH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bahwa</a:t>
            </a:r>
            <a:r>
              <a:rPr kumimoji="0" lang="en-US" sz="2000" i="0" strike="noStrike" kern="1200" cap="none" spc="0" normalizeH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i="0" strike="noStrike" kern="1200" cap="none" spc="0" normalizeH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isi</a:t>
            </a:r>
            <a:r>
              <a:rPr kumimoji="0" lang="en-US" sz="2000" i="0" strike="noStrike" kern="1200" cap="none" spc="0" normalizeH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i="0" strike="noStrike" kern="1200" cap="none" spc="0" normalizeH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dari</a:t>
            </a:r>
            <a:r>
              <a:rPr kumimoji="0" lang="en-US" sz="2000" i="0" strike="noStrike" kern="1200" cap="none" spc="0" normalizeH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i="0" strike="noStrike" kern="1200" cap="none" spc="0" normalizeH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tuple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s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tersebut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tetap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tidak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dapat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diubah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.</a:t>
            </a:r>
            <a:endParaRPr kumimoji="0" lang="en-US" sz="2000" i="0" strike="noStrike" kern="1200" cap="none" spc="0" normalizeH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7" name="Google Shape;99;p22"/>
          <p:cNvPicPr preferRelativeResize="0"/>
          <p:nvPr/>
        </p:nvPicPr>
        <p:blipFill>
          <a:blip r:embed="rId3">
            <a:alphaModFix/>
          </a:blip>
          <a:srcRect t="23363" b="14303"/>
          <a:stretch>
            <a:fillRect/>
          </a:stretch>
        </p:blipFill>
        <p:spPr>
          <a:xfrm>
            <a:off x="821140" y="2784151"/>
            <a:ext cx="7585881" cy="270225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21931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Tuples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DC7B0-84B3-4B35-8C31-3B026847B211}" type="datetime1">
              <a:rPr lang="id-ID" smtClean="0"/>
              <a:t>10/07/2019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Struktur Data pada Python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12</a:t>
            </a:fld>
            <a:endParaRPr lang="id-ID" dirty="0"/>
          </a:p>
        </p:txBody>
      </p:sp>
      <p:sp>
        <p:nvSpPr>
          <p:cNvPr id="10" name="Content Placeholder 6"/>
          <p:cNvSpPr txBox="1">
            <a:spLocks/>
          </p:cNvSpPr>
          <p:nvPr/>
        </p:nvSpPr>
        <p:spPr>
          <a:xfrm>
            <a:off x="155851" y="1471526"/>
            <a:ext cx="8814723" cy="20905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/>
          <a:p>
            <a:pPr lvl="0">
              <a:spcBef>
                <a:spcPts val="1000"/>
              </a:spcBef>
              <a:defRPr/>
            </a:pPr>
            <a:r>
              <a:rPr lang="en-US" sz="2000" u="sng" dirty="0" err="1">
                <a:solidFill>
                  <a:schemeClr val="bg2">
                    <a:lumMod val="25000"/>
                  </a:schemeClr>
                </a:solidFill>
              </a:rPr>
              <a:t>Tuples</a:t>
            </a:r>
            <a:r>
              <a:rPr lang="en-US" sz="2000" u="sng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u="sng" dirty="0" err="1">
                <a:solidFill>
                  <a:schemeClr val="bg2">
                    <a:lumMod val="25000"/>
                  </a:schemeClr>
                </a:solidFill>
              </a:rPr>
              <a:t>bersifat</a:t>
            </a:r>
            <a:r>
              <a:rPr lang="en-US" sz="2000" u="sng" dirty="0">
                <a:solidFill>
                  <a:schemeClr val="bg2">
                    <a:lumMod val="25000"/>
                  </a:schemeClr>
                </a:solidFill>
              </a:rPr>
              <a:t> immutable</a:t>
            </a:r>
            <a:endParaRPr lang="en-US" sz="2000" dirty="0">
              <a:solidFill>
                <a:schemeClr val="bg2">
                  <a:lumMod val="25000"/>
                </a:schemeClr>
              </a:solidFill>
            </a:endParaRPr>
          </a:p>
          <a:p>
            <a:pPr lvl="0">
              <a:spcBef>
                <a:spcPts val="1000"/>
              </a:spcBef>
              <a:defRPr/>
            </a:pP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Artinya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bahwa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isi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dari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tuples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tersebut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tetap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tidak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dapat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diubah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.</a:t>
            </a:r>
          </a:p>
          <a:p>
            <a:pPr lvl="0">
              <a:spcBef>
                <a:spcPts val="1000"/>
              </a:spcBef>
              <a:defRPr/>
            </a:pPr>
            <a:endParaRPr lang="en-US" sz="2000" dirty="0">
              <a:solidFill>
                <a:schemeClr val="bg2">
                  <a:lumMod val="25000"/>
                </a:schemeClr>
              </a:solidFill>
            </a:endParaRPr>
          </a:p>
          <a:p>
            <a:pPr lvl="0">
              <a:spcBef>
                <a:spcPts val="1000"/>
              </a:spcBef>
              <a:defRPr/>
            </a:pP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Contoh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:</a:t>
            </a:r>
          </a:p>
          <a:p>
            <a:pPr lvl="0">
              <a:spcBef>
                <a:spcPts val="1000"/>
              </a:spcBef>
              <a:defRPr/>
            </a:pP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Ratings [2] = 4,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hal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ini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TIDAK DAPAT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dilakukan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karena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nilai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sebenarnya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dari</a:t>
            </a:r>
            <a:endParaRPr lang="en-US" sz="2000" dirty="0">
              <a:solidFill>
                <a:schemeClr val="bg2">
                  <a:lumMod val="25000"/>
                </a:schemeClr>
              </a:solidFill>
            </a:endParaRPr>
          </a:p>
          <a:p>
            <a:pPr lvl="0">
              <a:spcBef>
                <a:spcPts val="1000"/>
              </a:spcBef>
              <a:defRPr/>
            </a:pP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Ratings [2] = 6</a:t>
            </a:r>
          </a:p>
        </p:txBody>
      </p:sp>
      <p:pic>
        <p:nvPicPr>
          <p:cNvPr id="8" name="Google Shape;104;p23"/>
          <p:cNvPicPr preferRelativeResize="0"/>
          <p:nvPr/>
        </p:nvPicPr>
        <p:blipFill>
          <a:blip r:embed="rId3">
            <a:alphaModFix/>
          </a:blip>
          <a:srcRect l="1956" t="16501" r="1853" b="15526"/>
          <a:stretch>
            <a:fillRect/>
          </a:stretch>
        </p:blipFill>
        <p:spPr>
          <a:xfrm>
            <a:off x="723332" y="3521140"/>
            <a:ext cx="7124132" cy="248389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21931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Tuples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D2F630-2AA8-4477-B263-906A04BE0A5A}" type="datetime1">
              <a:rPr lang="id-ID" smtClean="0"/>
              <a:t>10/07/2019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Struktur Data pada Python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13</a:t>
            </a:fld>
            <a:endParaRPr lang="id-ID" dirty="0"/>
          </a:p>
        </p:txBody>
      </p:sp>
      <p:sp>
        <p:nvSpPr>
          <p:cNvPr id="10" name="Content Placeholder 6"/>
          <p:cNvSpPr txBox="1">
            <a:spLocks/>
          </p:cNvSpPr>
          <p:nvPr/>
        </p:nvSpPr>
        <p:spPr>
          <a:xfrm>
            <a:off x="155851" y="1703543"/>
            <a:ext cx="8814723" cy="8485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Bef>
                <a:spcPts val="1000"/>
              </a:spcBef>
              <a:defRPr/>
            </a:pPr>
            <a:r>
              <a:rPr lang="en-US" sz="2000" u="sng" dirty="0" err="1">
                <a:solidFill>
                  <a:schemeClr val="bg2">
                    <a:lumMod val="25000"/>
                  </a:schemeClr>
                </a:solidFill>
              </a:rPr>
              <a:t>Tuples</a:t>
            </a:r>
            <a:r>
              <a:rPr lang="en-US" sz="2000" u="sng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u="sng" dirty="0" err="1">
                <a:solidFill>
                  <a:schemeClr val="bg2">
                    <a:lumMod val="25000"/>
                  </a:schemeClr>
                </a:solidFill>
              </a:rPr>
              <a:t>bersifat</a:t>
            </a:r>
            <a:r>
              <a:rPr lang="en-US" sz="2000" u="sng" dirty="0">
                <a:solidFill>
                  <a:schemeClr val="bg2">
                    <a:lumMod val="25000"/>
                  </a:schemeClr>
                </a:solidFill>
              </a:rPr>
              <a:t> immutable</a:t>
            </a:r>
          </a:p>
          <a:p>
            <a:pPr lvl="0">
              <a:spcBef>
                <a:spcPts val="1000"/>
              </a:spcBef>
              <a:defRPr/>
            </a:pP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Jika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ada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2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tuples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dapat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berisi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anggota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/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elemen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yang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berbeda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.</a:t>
            </a:r>
          </a:p>
        </p:txBody>
      </p:sp>
      <p:pic>
        <p:nvPicPr>
          <p:cNvPr id="7" name="Google Shape;109;p24"/>
          <p:cNvPicPr preferRelativeResize="0"/>
          <p:nvPr/>
        </p:nvPicPr>
        <p:blipFill>
          <a:blip r:embed="rId3">
            <a:alphaModFix/>
          </a:blip>
          <a:srcRect l="2490" t="27876" r="1106" b="14303"/>
          <a:stretch>
            <a:fillRect/>
          </a:stretch>
        </p:blipFill>
        <p:spPr>
          <a:xfrm>
            <a:off x="1173704" y="3043455"/>
            <a:ext cx="6851176" cy="22109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21931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Tuples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4EB49-E55B-46FF-97ED-136E9BAAB407}" type="datetime1">
              <a:rPr lang="id-ID" smtClean="0"/>
              <a:t>10/07/2019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Struktur Data pada Python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14</a:t>
            </a:fld>
            <a:endParaRPr lang="id-ID" dirty="0"/>
          </a:p>
        </p:txBody>
      </p:sp>
      <p:sp>
        <p:nvSpPr>
          <p:cNvPr id="10" name="Content Placeholder 6"/>
          <p:cNvSpPr txBox="1">
            <a:spLocks/>
          </p:cNvSpPr>
          <p:nvPr/>
        </p:nvSpPr>
        <p:spPr>
          <a:xfrm>
            <a:off x="155851" y="1433016"/>
            <a:ext cx="8814723" cy="19379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Jika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ingin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melakukan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manipulasi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pada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isi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tuples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maka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buatlah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variabel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baru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untuk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menyimpan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hasil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manipulasinya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.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sz="2000" i="0" strike="noStrike" kern="1200" cap="none" spc="0" normalizeH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Contoh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: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Akan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melakukan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pengurutan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(sort)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dari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isi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tuple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.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Maka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digunakan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variabel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baru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dengan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nama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: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RatingsSorted</a:t>
            </a:r>
            <a:endParaRPr kumimoji="0" lang="en-US" sz="2000" i="0" strike="noStrike" kern="1200" cap="none" spc="0" normalizeH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7" name="Google Shape;114;p25"/>
          <p:cNvPicPr preferRelativeResize="0"/>
          <p:nvPr/>
        </p:nvPicPr>
        <p:blipFill>
          <a:blip r:embed="rId3">
            <a:alphaModFix/>
          </a:blip>
          <a:srcRect l="9656" t="22235" r="4948" b="19097"/>
          <a:stretch>
            <a:fillRect/>
          </a:stretch>
        </p:blipFill>
        <p:spPr>
          <a:xfrm>
            <a:off x="1446666" y="3643952"/>
            <a:ext cx="6045959" cy="214270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21931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Tuples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787D3E-A57D-441C-BB6F-2B83957FDDB3}" type="datetime1">
              <a:rPr lang="id-ID" smtClean="0"/>
              <a:t>10/07/2019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Struktur Data pada Python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15</a:t>
            </a:fld>
            <a:endParaRPr lang="id-ID" dirty="0"/>
          </a:p>
        </p:txBody>
      </p:sp>
      <p:sp>
        <p:nvSpPr>
          <p:cNvPr id="10" name="Content Placeholder 6"/>
          <p:cNvSpPr txBox="1">
            <a:spLocks/>
          </p:cNvSpPr>
          <p:nvPr/>
        </p:nvSpPr>
        <p:spPr>
          <a:xfrm>
            <a:off x="155851" y="1405718"/>
            <a:ext cx="8814723" cy="15694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Pada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tuples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dapat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dibuat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tuples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bersarang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(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tuples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nesting)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sz="2000" i="0" strike="noStrike" kern="1200" cap="none" spc="0" normalizeH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Pada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contoh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: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000" i="0" strike="noStrike" kern="1200" cap="none" spc="0" normalizeH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NT [2] </a:t>
            </a:r>
            <a:r>
              <a:rPr kumimoji="0" lang="en-US" sz="2000" i="0" strike="noStrike" kern="1200" cap="none" spc="0" normalizeH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berisi</a:t>
            </a:r>
            <a:r>
              <a:rPr kumimoji="0" lang="en-US" sz="2000" i="0" strike="noStrike" kern="1200" cap="none" spc="0" normalizeH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2 </a:t>
            </a:r>
            <a:r>
              <a:rPr kumimoji="0" lang="en-US" sz="2000" i="0" strike="noStrike" kern="1200" cap="none" spc="0" normalizeH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anggota</a:t>
            </a:r>
            <a:r>
              <a:rPr kumimoji="0" lang="en-US" sz="2000" i="0" strike="noStrike" kern="1200" cap="none" spc="0" normalizeH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i="0" strike="noStrike" kern="1200" cap="none" spc="0" normalizeH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yaitu</a:t>
            </a:r>
            <a:r>
              <a:rPr kumimoji="0" lang="en-US" sz="2000" i="0" strike="noStrike" kern="1200" cap="none" spc="0" normalizeH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: “pop”, </a:t>
            </a:r>
            <a:r>
              <a:rPr kumimoji="0" lang="en-US" sz="2000" i="0" strike="noStrike" kern="1200" cap="none" spc="0" normalizeH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dan</a:t>
            </a:r>
            <a:r>
              <a:rPr kumimoji="0" lang="en-US" sz="2000" i="0" strike="noStrike" kern="1200" cap="none" spc="0" normalizeH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“rock” , </a:t>
            </a:r>
            <a:r>
              <a:rPr kumimoji="0" lang="en-US" sz="2000" i="0" strike="noStrike" kern="1200" cap="none" spc="0" normalizeH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hal</a:t>
            </a:r>
            <a:r>
              <a:rPr kumimoji="0" lang="en-US" sz="2000" i="0" strike="noStrike" kern="1200" cap="none" spc="0" normalizeH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i="0" strike="noStrike" kern="1200" cap="none" spc="0" normalizeH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ini</a:t>
            </a:r>
            <a:r>
              <a:rPr kumimoji="0" lang="en-US" sz="2000" i="0" strike="noStrike" kern="1200" cap="none" spc="0" normalizeH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i="0" strike="noStrike" kern="1200" cap="none" spc="0" normalizeH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mengakibatkan</a:t>
            </a:r>
            <a:r>
              <a:rPr kumimoji="0" lang="en-US" sz="2000" i="0" strike="noStrike" kern="1200" cap="none" spc="0" normalizeH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i="0" strike="noStrike" kern="1200" cap="none" spc="0" normalizeH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tuples</a:t>
            </a:r>
            <a:r>
              <a:rPr kumimoji="0" lang="en-US" sz="2000" i="0" strike="noStrike" kern="1200" cap="none" spc="0" normalizeH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i="0" strike="noStrike" kern="1200" cap="none" spc="0" normalizeH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menjadi</a:t>
            </a:r>
            <a:r>
              <a:rPr kumimoji="0" lang="en-US" sz="2000" i="0" strike="noStrike" kern="1200" cap="none" spc="0" normalizeH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i="0" strike="noStrike" kern="1200" cap="none" spc="0" normalizeH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bersarang</a:t>
            </a:r>
            <a:r>
              <a:rPr kumimoji="0" lang="en-US" sz="2000" i="0" strike="noStrike" kern="1200" cap="none" spc="0" normalizeH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</a:t>
            </a:r>
          </a:p>
        </p:txBody>
      </p:sp>
      <p:pic>
        <p:nvPicPr>
          <p:cNvPr id="7" name="Google Shape;119;p26"/>
          <p:cNvPicPr preferRelativeResize="0"/>
          <p:nvPr/>
        </p:nvPicPr>
        <p:blipFill>
          <a:blip r:embed="rId3">
            <a:alphaModFix/>
          </a:blip>
          <a:srcRect t="26466" b="22764"/>
          <a:stretch>
            <a:fillRect/>
          </a:stretch>
        </p:blipFill>
        <p:spPr>
          <a:xfrm>
            <a:off x="1162335" y="3589369"/>
            <a:ext cx="6575946" cy="212905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Oval 7"/>
          <p:cNvSpPr/>
          <p:nvPr/>
        </p:nvSpPr>
        <p:spPr>
          <a:xfrm>
            <a:off x="2702257" y="3521125"/>
            <a:ext cx="1760561" cy="600501"/>
          </a:xfrm>
          <a:prstGeom prst="ellipse">
            <a:avLst/>
          </a:prstGeom>
          <a:noFill/>
          <a:ln w="38100">
            <a:solidFill>
              <a:srgbClr val="0070C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3903260" y="2770495"/>
            <a:ext cx="1637731" cy="423081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rgbClr val="0070C0"/>
                </a:solidFill>
              </a:rPr>
              <a:t>Bersarang</a:t>
            </a:r>
            <a:endParaRPr lang="en-US" b="1" dirty="0">
              <a:solidFill>
                <a:srgbClr val="0070C0"/>
              </a:solidFill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rot="10800000" flipV="1">
            <a:off x="3753135" y="3111693"/>
            <a:ext cx="655092" cy="313896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/>
          <p:cNvSpPr/>
          <p:nvPr/>
        </p:nvSpPr>
        <p:spPr>
          <a:xfrm>
            <a:off x="5186149" y="3523400"/>
            <a:ext cx="1817427" cy="600501"/>
          </a:xfrm>
          <a:prstGeom prst="ellipse">
            <a:avLst/>
          </a:prstGeom>
          <a:noFill/>
          <a:ln w="38100">
            <a:solidFill>
              <a:srgbClr val="0070C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5186149" y="3179928"/>
            <a:ext cx="586854" cy="300251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/>
          <p:cNvSpPr/>
          <p:nvPr/>
        </p:nvSpPr>
        <p:spPr>
          <a:xfrm>
            <a:off x="4544703" y="3525673"/>
            <a:ext cx="586853" cy="600501"/>
          </a:xfrm>
          <a:prstGeom prst="ellipse">
            <a:avLst/>
          </a:prstGeom>
          <a:noFill/>
          <a:ln w="38100">
            <a:solidFill>
              <a:srgbClr val="0070C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/>
          <p:cNvCxnSpPr>
            <a:endCxn id="19" idx="0"/>
          </p:cNvCxnSpPr>
          <p:nvPr/>
        </p:nvCxnSpPr>
        <p:spPr>
          <a:xfrm rot="5400000">
            <a:off x="4689143" y="3369860"/>
            <a:ext cx="304801" cy="6825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3439236" y="4203510"/>
            <a:ext cx="464024" cy="368490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1421641" y="4956412"/>
            <a:ext cx="464024" cy="368490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931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Tuples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EEA375-263E-4BEA-BB4C-B76FA954C8C1}" type="datetime1">
              <a:rPr lang="id-ID" smtClean="0"/>
              <a:t>10/07/2019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Struktur Data pada Python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16</a:t>
            </a:fld>
            <a:endParaRPr lang="id-ID" dirty="0"/>
          </a:p>
        </p:txBody>
      </p:sp>
      <p:sp>
        <p:nvSpPr>
          <p:cNvPr id="10" name="Content Placeholder 6"/>
          <p:cNvSpPr txBox="1">
            <a:spLocks/>
          </p:cNvSpPr>
          <p:nvPr/>
        </p:nvSpPr>
        <p:spPr>
          <a:xfrm>
            <a:off x="155851" y="1471527"/>
            <a:ext cx="8814723" cy="8485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u="sng" dirty="0" err="1">
                <a:solidFill>
                  <a:schemeClr val="bg2">
                    <a:lumMod val="25000"/>
                  </a:schemeClr>
                </a:solidFill>
              </a:rPr>
              <a:t>Tuples</a:t>
            </a:r>
            <a:r>
              <a:rPr lang="en-US" sz="2000" u="sng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u="sng" dirty="0" err="1">
                <a:solidFill>
                  <a:schemeClr val="bg2">
                    <a:lumMod val="25000"/>
                  </a:schemeClr>
                </a:solidFill>
              </a:rPr>
              <a:t>bersarang</a:t>
            </a:r>
            <a:endParaRPr kumimoji="0" lang="en-US" sz="2000" i="0" u="sng" strike="noStrike" kern="1200" cap="none" spc="0" normalizeH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7" name="Google Shape;124;p27"/>
          <p:cNvPicPr preferRelativeResize="0"/>
          <p:nvPr/>
        </p:nvPicPr>
        <p:blipFill>
          <a:blip r:embed="rId3">
            <a:alphaModFix/>
          </a:blip>
          <a:srcRect b="17405"/>
          <a:stretch>
            <a:fillRect/>
          </a:stretch>
        </p:blipFill>
        <p:spPr>
          <a:xfrm>
            <a:off x="930324" y="2295095"/>
            <a:ext cx="7067266" cy="35188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21931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Tuples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962B3-1C5A-4AF6-BBD4-0B3CC96807BE}" type="datetime1">
              <a:rPr lang="id-ID" smtClean="0"/>
              <a:t>10/07/2019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Struktur Data pada Python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17</a:t>
            </a:fld>
            <a:endParaRPr lang="id-ID" dirty="0"/>
          </a:p>
        </p:txBody>
      </p:sp>
      <p:sp>
        <p:nvSpPr>
          <p:cNvPr id="10" name="Content Placeholder 6"/>
          <p:cNvSpPr txBox="1">
            <a:spLocks/>
          </p:cNvSpPr>
          <p:nvPr/>
        </p:nvSpPr>
        <p:spPr>
          <a:xfrm>
            <a:off x="155851" y="1294102"/>
            <a:ext cx="8814723" cy="2390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u="sng" dirty="0" err="1">
                <a:solidFill>
                  <a:schemeClr val="bg2">
                    <a:lumMod val="25000"/>
                  </a:schemeClr>
                </a:solidFill>
              </a:rPr>
              <a:t>Tuples</a:t>
            </a:r>
            <a:r>
              <a:rPr lang="en-US" sz="2000" u="sng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u="sng" dirty="0" err="1">
                <a:solidFill>
                  <a:schemeClr val="bg2">
                    <a:lumMod val="25000"/>
                  </a:schemeClr>
                </a:solidFill>
              </a:rPr>
              <a:t>bersarang</a:t>
            </a:r>
            <a:endParaRPr lang="en-US" sz="2000" u="sng" dirty="0">
              <a:solidFill>
                <a:schemeClr val="bg2">
                  <a:lumMod val="25000"/>
                </a:schemeClr>
              </a:solidFill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Dapat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dibuat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lebih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dari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2 level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bersarang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.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sz="2000" i="0" strike="noStrike" kern="1200" cap="none" spc="0" normalizeH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Tampak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pada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Contoh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ke-1: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NT [2][1]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memiliki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level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sarang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ke-3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dengan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anggota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/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elemennya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adalah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r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dan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o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Maka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: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NT [2][1][0] = r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dan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NT [2][1][1] = o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000" dirty="0">
              <a:solidFill>
                <a:schemeClr val="bg2">
                  <a:lumMod val="25000"/>
                </a:schemeClr>
              </a:solidFill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sz="2000" i="0" strike="noStrike" kern="1200" cap="none" spc="0" normalizeH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7" name="Google Shape;129;p28"/>
          <p:cNvPicPr preferRelativeResize="0"/>
          <p:nvPr/>
        </p:nvPicPr>
        <p:blipFill>
          <a:blip r:embed="rId3">
            <a:alphaModFix/>
          </a:blip>
          <a:srcRect r="3050" b="20790"/>
          <a:stretch>
            <a:fillRect/>
          </a:stretch>
        </p:blipFill>
        <p:spPr>
          <a:xfrm>
            <a:off x="1230574" y="3455167"/>
            <a:ext cx="6139217" cy="290469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21931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Lists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04569-90B3-44C2-875D-252239C5CF29}" type="datetime1">
              <a:rPr lang="id-ID" smtClean="0"/>
              <a:t>10/07/2019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Struktur Data pada Python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18</a:t>
            </a:fld>
            <a:endParaRPr lang="id-ID" dirty="0"/>
          </a:p>
        </p:txBody>
      </p:sp>
      <p:sp>
        <p:nvSpPr>
          <p:cNvPr id="8" name="Text Placeholder 7"/>
          <p:cNvSpPr>
            <a:spLocks noGrp="1"/>
          </p:cNvSpPr>
          <p:nvPr>
            <p:ph idx="4294967295"/>
          </p:nvPr>
        </p:nvSpPr>
        <p:spPr>
          <a:xfrm>
            <a:off x="0" y="1600200"/>
            <a:ext cx="8229600" cy="4525963"/>
          </a:xfrm>
        </p:spPr>
        <p:txBody>
          <a:bodyPr>
            <a:normAutofit/>
          </a:bodyPr>
          <a:lstStyle/>
          <a:p>
            <a:r>
              <a:rPr lang="id-ID" dirty="0"/>
              <a:t>Bagian </a:t>
            </a:r>
            <a:r>
              <a:rPr lang="en-US" dirty="0"/>
              <a:t>2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8269481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52CB26-760D-4267-95BE-88FD0DEFF19F}" type="datetime1">
              <a:rPr lang="id-ID" smtClean="0"/>
              <a:t>10/07/2019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Struktur Data pada Python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19</a:t>
            </a:fld>
            <a:endParaRPr lang="id-ID" dirty="0"/>
          </a:p>
        </p:txBody>
      </p:sp>
      <p:sp>
        <p:nvSpPr>
          <p:cNvPr id="10" name="Content Placeholder 6"/>
          <p:cNvSpPr txBox="1">
            <a:spLocks/>
          </p:cNvSpPr>
          <p:nvPr/>
        </p:nvSpPr>
        <p:spPr>
          <a:xfrm>
            <a:off x="155851" y="1539766"/>
            <a:ext cx="8814723" cy="18312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000" i="0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List </a:t>
            </a:r>
            <a:r>
              <a:rPr kumimoji="0" lang="en-US" sz="2000" i="0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merupakan</a:t>
            </a:r>
            <a:r>
              <a:rPr kumimoji="0" lang="en-US" sz="2000" i="0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i="0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daftar</a:t>
            </a:r>
            <a:r>
              <a:rPr kumimoji="0" lang="en-US" sz="2000" i="0" strike="noStrike" kern="1200" cap="none" spc="0" normalizeH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yang </a:t>
            </a:r>
            <a:r>
              <a:rPr kumimoji="0" lang="en-US" sz="2000" i="0" strike="noStrike" kern="1200" cap="none" spc="0" normalizeH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memiliki</a:t>
            </a:r>
            <a:r>
              <a:rPr kumimoji="0" lang="en-US" sz="2000" i="0" strike="noStrike" kern="1200" cap="none" spc="0" normalizeH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i="0" strike="noStrike" kern="1200" cap="none" spc="0" normalizeH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anggota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/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elemen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yang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berurutan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.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Anggota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/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elemen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dari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list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dituliskan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diantara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tanda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kurung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siku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[…]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dan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masing-masing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anggota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/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elemen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dipisahkan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oleh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tanda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koma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(,).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List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bersifat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b="1" dirty="0">
                <a:solidFill>
                  <a:schemeClr val="bg2">
                    <a:lumMod val="25000"/>
                  </a:schemeClr>
                </a:solidFill>
              </a:rPr>
              <a:t>mutable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(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tidak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tetap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).</a:t>
            </a:r>
            <a:endParaRPr kumimoji="0" lang="en-US" sz="2000" i="0" strike="noStrike" kern="1200" cap="none" spc="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7" name="Google Shape;139;p30"/>
          <p:cNvPicPr preferRelativeResize="0"/>
          <p:nvPr/>
        </p:nvPicPr>
        <p:blipFill>
          <a:blip r:embed="rId3">
            <a:alphaModFix/>
          </a:blip>
          <a:srcRect l="16985" t="57810" r="10357" b="26509"/>
          <a:stretch>
            <a:fillRect/>
          </a:stretch>
        </p:blipFill>
        <p:spPr>
          <a:xfrm>
            <a:off x="1937980" y="3411942"/>
            <a:ext cx="5254390" cy="955343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144;p31"/>
          <p:cNvPicPr preferRelativeResize="0"/>
          <p:nvPr/>
        </p:nvPicPr>
        <p:blipFill>
          <a:blip r:embed="rId4">
            <a:alphaModFix/>
          </a:blip>
          <a:srcRect t="48748" b="38841"/>
          <a:stretch>
            <a:fillRect/>
          </a:stretch>
        </p:blipFill>
        <p:spPr>
          <a:xfrm>
            <a:off x="191072" y="4476465"/>
            <a:ext cx="8729110" cy="600502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Content Placeholder 6"/>
          <p:cNvSpPr txBox="1">
            <a:spLocks/>
          </p:cNvSpPr>
          <p:nvPr/>
        </p:nvSpPr>
        <p:spPr>
          <a:xfrm>
            <a:off x="245664" y="5404378"/>
            <a:ext cx="8814723" cy="8053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000" i="0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List </a:t>
            </a:r>
            <a:r>
              <a:rPr kumimoji="0" lang="en-US" sz="2000" i="0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dapat</a:t>
            </a:r>
            <a:r>
              <a:rPr kumimoji="0" lang="en-US" sz="2000" i="0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i="0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berisikan</a:t>
            </a:r>
            <a:r>
              <a:rPr kumimoji="0" lang="en-US" sz="2000" i="0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i="0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anggota</a:t>
            </a:r>
            <a:r>
              <a:rPr kumimoji="0" lang="en-US" sz="2000" i="0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/</a:t>
            </a:r>
            <a:r>
              <a:rPr kumimoji="0" lang="en-US" sz="2000" i="0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elemen</a:t>
            </a:r>
            <a:r>
              <a:rPr kumimoji="0" lang="en-US" sz="2000" i="0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i="0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dengan</a:t>
            </a:r>
            <a:r>
              <a:rPr kumimoji="0" lang="en-US" sz="2000" i="0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i="0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tipe</a:t>
            </a:r>
            <a:r>
              <a:rPr kumimoji="0" lang="en-US" sz="2000" i="0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data string, integer, float, </a:t>
            </a:r>
            <a:r>
              <a:rPr kumimoji="0" lang="en-US" sz="2000" i="0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bersarang</a:t>
            </a:r>
            <a:r>
              <a:rPr kumimoji="0" lang="en-US" sz="2000" i="0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21931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A31DC3E-C181-4AA5-AED8-6E2E3AD95FA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52400"/>
            <a:ext cx="657851" cy="685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976BB31-F471-4907-BF34-86B8616BE99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24" t="32986" r="7380" b="34416"/>
          <a:stretch/>
        </p:blipFill>
        <p:spPr>
          <a:xfrm>
            <a:off x="152400" y="5410200"/>
            <a:ext cx="1796982" cy="71044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C6F49F2-8AF4-40A5-80CE-CBBC28530F3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52400"/>
            <a:ext cx="500411" cy="685800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87F3BABB-112B-4D61-9496-01AE44BE9C45}"/>
              </a:ext>
            </a:extLst>
          </p:cNvPr>
          <p:cNvSpPr txBox="1">
            <a:spLocks/>
          </p:cNvSpPr>
          <p:nvPr/>
        </p:nvSpPr>
        <p:spPr>
          <a:xfrm>
            <a:off x="718378" y="2350026"/>
            <a:ext cx="8021583" cy="1110873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lvl="0"/>
            <a:r>
              <a:rPr lang="en-US" sz="4000" dirty="0" err="1"/>
              <a:t>Struktur</a:t>
            </a:r>
            <a:r>
              <a:rPr lang="en-US" sz="4000" dirty="0"/>
              <a:t> Data </a:t>
            </a:r>
            <a:r>
              <a:rPr lang="id-ID" sz="4000" dirty="0"/>
              <a:t>dalam </a:t>
            </a:r>
            <a:r>
              <a:rPr lang="en-US" sz="4000" dirty="0"/>
              <a:t>Python</a:t>
            </a:r>
            <a:endParaRPr kumimoji="0" lang="id-ID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yriad Pro" panose="020B0503030403020204" pitchFamily="34" charset="0"/>
              <a:ea typeface="+mj-ea"/>
              <a:cs typeface="+mj-cs"/>
            </a:endParaRPr>
          </a:p>
        </p:txBody>
      </p:sp>
      <p:sp>
        <p:nvSpPr>
          <p:cNvPr id="8" name="Title 6">
            <a:extLst>
              <a:ext uri="{FF2B5EF4-FFF2-40B4-BE49-F238E27FC236}">
                <a16:creationId xmlns:a16="http://schemas.microsoft.com/office/drawing/2014/main" id="{4390FA74-919D-43D7-993B-0A85E1A4E0DB}"/>
              </a:ext>
            </a:extLst>
          </p:cNvPr>
          <p:cNvSpPr txBox="1">
            <a:spLocks/>
          </p:cNvSpPr>
          <p:nvPr/>
        </p:nvSpPr>
        <p:spPr>
          <a:xfrm>
            <a:off x="2027355" y="3716081"/>
            <a:ext cx="5419725" cy="430619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yriad Pro" panose="020B0503030403020204" pitchFamily="34" charset="0"/>
                <a:ea typeface="+mj-ea"/>
                <a:cs typeface="+mj-cs"/>
              </a:rPr>
              <a:t>Nama Pembicara dan Gelar</a:t>
            </a:r>
          </a:p>
        </p:txBody>
      </p:sp>
      <p:sp>
        <p:nvSpPr>
          <p:cNvPr id="9" name="Title 6">
            <a:extLst>
              <a:ext uri="{FF2B5EF4-FFF2-40B4-BE49-F238E27FC236}">
                <a16:creationId xmlns:a16="http://schemas.microsoft.com/office/drawing/2014/main" id="{A5FA10EA-754E-4569-BD41-DC7711F38951}"/>
              </a:ext>
            </a:extLst>
          </p:cNvPr>
          <p:cNvSpPr txBox="1">
            <a:spLocks/>
          </p:cNvSpPr>
          <p:nvPr/>
        </p:nvSpPr>
        <p:spPr>
          <a:xfrm>
            <a:off x="1385854" y="1650924"/>
            <a:ext cx="6769316" cy="430619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yriad Pro" panose="020B0503030403020204" pitchFamily="34" charset="0"/>
                <a:ea typeface="+mj-ea"/>
                <a:cs typeface="+mj-cs"/>
              </a:rPr>
              <a:t>Program Fresh Graduate Academy Digital Talent Schoolarship 2019 | Machine Learning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27B570C-35F1-4D80-9D84-44438BC295C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20502"/>
            <a:ext cx="500411" cy="685800"/>
          </a:xfrm>
          <a:prstGeom prst="rect">
            <a:avLst/>
          </a:prstGeom>
        </p:spPr>
      </p:pic>
      <p:sp>
        <p:nvSpPr>
          <p:cNvPr id="13" name="Title 12">
            <a:extLst>
              <a:ext uri="{FF2B5EF4-FFF2-40B4-BE49-F238E27FC236}">
                <a16:creationId xmlns:a16="http://schemas.microsoft.com/office/drawing/2014/main" id="{04962385-86AB-45D8-A9E2-F3180EE37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573612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00F4B-EFF3-4EC6-8B22-D6FC1299D9BC}" type="datetime1">
              <a:rPr lang="id-ID" smtClean="0"/>
              <a:t>10/07/2019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Struktur Data pada Python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20</a:t>
            </a:fld>
            <a:endParaRPr lang="id-ID" dirty="0"/>
          </a:p>
        </p:txBody>
      </p:sp>
      <p:sp>
        <p:nvSpPr>
          <p:cNvPr id="10" name="Content Placeholder 6"/>
          <p:cNvSpPr txBox="1">
            <a:spLocks/>
          </p:cNvSpPr>
          <p:nvPr/>
        </p:nvSpPr>
        <p:spPr>
          <a:xfrm>
            <a:off x="155851" y="1539767"/>
            <a:ext cx="8814723" cy="9669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000" i="0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Anggota</a:t>
            </a:r>
            <a:r>
              <a:rPr lang="en-US" sz="2000" baseline="0" dirty="0">
                <a:solidFill>
                  <a:schemeClr val="bg2">
                    <a:lumMod val="25000"/>
                  </a:schemeClr>
                </a:solidFill>
              </a:rPr>
              <a:t>/</a:t>
            </a:r>
            <a:r>
              <a:rPr lang="en-US" sz="2000" baseline="0" dirty="0" err="1">
                <a:solidFill>
                  <a:schemeClr val="bg2">
                    <a:lumMod val="25000"/>
                  </a:schemeClr>
                </a:solidFill>
              </a:rPr>
              <a:t>elemen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pada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list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dapat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diakses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dengan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menggunakan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indeks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.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Indeks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pada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list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dapat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dibuat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dalam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bentuk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indeks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positif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maupun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indeks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negatif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.</a:t>
            </a:r>
            <a:endParaRPr kumimoji="0" lang="id-ID" sz="1800" i="0" strike="noStrike" kern="1200" cap="none" spc="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7" name="Google Shape;149;p32"/>
          <p:cNvPicPr preferRelativeResize="0"/>
          <p:nvPr/>
        </p:nvPicPr>
        <p:blipFill>
          <a:blip r:embed="rId3">
            <a:alphaModFix/>
          </a:blip>
          <a:srcRect l="16170" t="22517" r="14329" b="15149"/>
          <a:stretch>
            <a:fillRect/>
          </a:stretch>
        </p:blipFill>
        <p:spPr>
          <a:xfrm>
            <a:off x="2060813" y="2593074"/>
            <a:ext cx="5104262" cy="2511188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/>
          <p:cNvSpPr/>
          <p:nvPr/>
        </p:nvSpPr>
        <p:spPr>
          <a:xfrm>
            <a:off x="3766782" y="5650173"/>
            <a:ext cx="2074459" cy="45037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Indeks</a:t>
            </a:r>
            <a:r>
              <a:rPr lang="en-US" b="1" dirty="0"/>
              <a:t> </a:t>
            </a:r>
            <a:r>
              <a:rPr lang="en-US" b="1" dirty="0" err="1"/>
              <a:t>Positif</a:t>
            </a:r>
            <a:endParaRPr lang="en-US" b="1" dirty="0"/>
          </a:p>
        </p:txBody>
      </p:sp>
      <p:sp>
        <p:nvSpPr>
          <p:cNvPr id="9" name="Oval 8"/>
          <p:cNvSpPr/>
          <p:nvPr/>
        </p:nvSpPr>
        <p:spPr>
          <a:xfrm>
            <a:off x="4544704" y="3384642"/>
            <a:ext cx="600502" cy="1583140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>
            <a:endCxn id="7" idx="2"/>
          </p:cNvCxnSpPr>
          <p:nvPr/>
        </p:nvCxnSpPr>
        <p:spPr>
          <a:xfrm rot="5400000" flipH="1" flipV="1">
            <a:off x="4353636" y="5295331"/>
            <a:ext cx="450377" cy="6824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1931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6B299D-4105-48B0-9C7E-5AB82C210A21}" type="datetime1">
              <a:rPr lang="id-ID" smtClean="0"/>
              <a:t>10/07/2019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Struktur Data pada Python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21</a:t>
            </a:fld>
            <a:endParaRPr lang="id-ID" dirty="0"/>
          </a:p>
        </p:txBody>
      </p:sp>
      <p:sp>
        <p:nvSpPr>
          <p:cNvPr id="10" name="Content Placeholder 6"/>
          <p:cNvSpPr txBox="1">
            <a:spLocks/>
          </p:cNvSpPr>
          <p:nvPr/>
        </p:nvSpPr>
        <p:spPr>
          <a:xfrm>
            <a:off x="155851" y="1539767"/>
            <a:ext cx="8814723" cy="9669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000" i="0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Anggota</a:t>
            </a:r>
            <a:r>
              <a:rPr lang="en-US" sz="2000" baseline="0" dirty="0">
                <a:solidFill>
                  <a:schemeClr val="bg2">
                    <a:lumMod val="25000"/>
                  </a:schemeClr>
                </a:solidFill>
              </a:rPr>
              <a:t>/</a:t>
            </a:r>
            <a:r>
              <a:rPr lang="en-US" sz="2000" baseline="0" dirty="0" err="1">
                <a:solidFill>
                  <a:schemeClr val="bg2">
                    <a:lumMod val="25000"/>
                  </a:schemeClr>
                </a:solidFill>
              </a:rPr>
              <a:t>elemen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pada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list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dapat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diakses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dengan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menggunakan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indeks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.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Indeks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pada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list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dapat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dibuat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dalam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bentuk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indeks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positif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maupun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indeks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negatif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.</a:t>
            </a:r>
            <a:endParaRPr kumimoji="0" lang="id-ID" sz="1800" i="0" strike="noStrike" kern="1200" cap="none" spc="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766782" y="5650173"/>
            <a:ext cx="2074459" cy="45037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Indeks</a:t>
            </a:r>
            <a:r>
              <a:rPr lang="en-US" b="1" dirty="0"/>
              <a:t> </a:t>
            </a:r>
            <a:r>
              <a:rPr lang="en-US" b="1" dirty="0" err="1"/>
              <a:t>Negatif</a:t>
            </a:r>
            <a:endParaRPr lang="en-US" b="1" dirty="0"/>
          </a:p>
        </p:txBody>
      </p:sp>
      <p:cxnSp>
        <p:nvCxnSpPr>
          <p:cNvPr id="12" name="Straight Arrow Connector 11"/>
          <p:cNvCxnSpPr/>
          <p:nvPr/>
        </p:nvCxnSpPr>
        <p:spPr>
          <a:xfrm rot="5400000" flipH="1" flipV="1">
            <a:off x="4449172" y="5063319"/>
            <a:ext cx="586855" cy="395788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 l="31678" t="38619" r="36435" b="36567"/>
          <a:stretch>
            <a:fillRect/>
          </a:stretch>
        </p:blipFill>
        <p:spPr bwMode="auto">
          <a:xfrm>
            <a:off x="1719617" y="2565779"/>
            <a:ext cx="5490297" cy="24020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Oval 8"/>
          <p:cNvSpPr/>
          <p:nvPr/>
        </p:nvSpPr>
        <p:spPr>
          <a:xfrm>
            <a:off x="4763069" y="3302755"/>
            <a:ext cx="600502" cy="1583140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931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9FB61D-F914-498A-B9D9-59CA3600CA20}" type="datetime1">
              <a:rPr lang="id-ID" smtClean="0"/>
              <a:t>10/07/2019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Struktur Data pada Python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22</a:t>
            </a:fld>
            <a:endParaRPr lang="id-ID" dirty="0"/>
          </a:p>
        </p:txBody>
      </p:sp>
      <p:sp>
        <p:nvSpPr>
          <p:cNvPr id="10" name="Content Placeholder 6"/>
          <p:cNvSpPr txBox="1">
            <a:spLocks/>
          </p:cNvSpPr>
          <p:nvPr/>
        </p:nvSpPr>
        <p:spPr>
          <a:xfrm>
            <a:off x="155851" y="1539767"/>
            <a:ext cx="8814723" cy="9669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just">
              <a:spcBef>
                <a:spcPts val="1000"/>
              </a:spcBef>
              <a:defRPr/>
            </a:pP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Pada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list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dapat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dilakukan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pemotongan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(slicing)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dengan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menggunakan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indeks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.</a:t>
            </a:r>
            <a:endParaRPr lang="id-ID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7" name="Google Shape;154;p33"/>
          <p:cNvPicPr preferRelativeResize="0"/>
          <p:nvPr/>
        </p:nvPicPr>
        <p:blipFill>
          <a:blip r:embed="rId3">
            <a:alphaModFix/>
          </a:blip>
          <a:srcRect l="3310" t="24774" b="51165"/>
          <a:stretch>
            <a:fillRect/>
          </a:stretch>
        </p:blipFill>
        <p:spPr>
          <a:xfrm>
            <a:off x="627796" y="2893324"/>
            <a:ext cx="6441744" cy="1282891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154;p33"/>
          <p:cNvPicPr preferRelativeResize="0"/>
          <p:nvPr/>
        </p:nvPicPr>
        <p:blipFill>
          <a:blip r:embed="rId3">
            <a:alphaModFix/>
          </a:blip>
          <a:srcRect l="16265" t="57014" r="51448" b="29689"/>
          <a:stretch>
            <a:fillRect/>
          </a:stretch>
        </p:blipFill>
        <p:spPr>
          <a:xfrm>
            <a:off x="2156345" y="5240741"/>
            <a:ext cx="3043451" cy="73697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" name="Group 28"/>
          <p:cNvGrpSpPr/>
          <p:nvPr/>
        </p:nvGrpSpPr>
        <p:grpSpPr>
          <a:xfrm>
            <a:off x="548183" y="4097397"/>
            <a:ext cx="8595817" cy="795319"/>
            <a:chOff x="548183" y="4097397"/>
            <a:chExt cx="8595817" cy="795319"/>
          </a:xfrm>
        </p:grpSpPr>
        <p:sp>
          <p:nvSpPr>
            <p:cNvPr id="11" name="Rectangle 10"/>
            <p:cNvSpPr/>
            <p:nvPr/>
          </p:nvSpPr>
          <p:spPr>
            <a:xfrm>
              <a:off x="3220870" y="4435522"/>
              <a:ext cx="368489" cy="43672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548183" y="4424147"/>
              <a:ext cx="368489" cy="43672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4246736" y="4424146"/>
              <a:ext cx="368489" cy="43672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5504625" y="4412770"/>
              <a:ext cx="368489" cy="43672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6052837" y="4455987"/>
              <a:ext cx="368489" cy="43672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4</a:t>
              </a:r>
            </a:p>
          </p:txBody>
        </p:sp>
        <p:cxnSp>
          <p:nvCxnSpPr>
            <p:cNvPr id="18" name="Straight Connector 17"/>
            <p:cNvCxnSpPr/>
            <p:nvPr/>
          </p:nvCxnSpPr>
          <p:spPr>
            <a:xfrm rot="5400000">
              <a:off x="527712" y="4294496"/>
              <a:ext cx="395786" cy="158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rot="5400000">
              <a:off x="3216322" y="4294496"/>
              <a:ext cx="395786" cy="158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rot="5400000">
              <a:off x="4226256" y="4294496"/>
              <a:ext cx="395786" cy="158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rot="5400000">
              <a:off x="5481850" y="4294496"/>
              <a:ext cx="395786" cy="158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rot="5400000">
              <a:off x="6055055" y="4308143"/>
              <a:ext cx="395786" cy="158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ectangle 22"/>
            <p:cNvSpPr/>
            <p:nvPr/>
          </p:nvSpPr>
          <p:spPr>
            <a:xfrm>
              <a:off x="7478973" y="4326340"/>
              <a:ext cx="1665027" cy="43672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rgbClr val="0070C0"/>
                  </a:solidFill>
                </a:rPr>
                <a:t>Batas </a:t>
              </a:r>
              <a:r>
                <a:rPr lang="en-US" b="1" dirty="0" err="1">
                  <a:solidFill>
                    <a:srgbClr val="0070C0"/>
                  </a:solidFill>
                </a:rPr>
                <a:t>Indeks</a:t>
              </a:r>
              <a:endParaRPr lang="en-US" b="1" dirty="0">
                <a:solidFill>
                  <a:srgbClr val="0070C0"/>
                </a:solidFill>
              </a:endParaRPr>
            </a:p>
          </p:txBody>
        </p:sp>
        <p:sp>
          <p:nvSpPr>
            <p:cNvPr id="24" name="Left Arrow 23"/>
            <p:cNvSpPr/>
            <p:nvPr/>
          </p:nvSpPr>
          <p:spPr>
            <a:xfrm>
              <a:off x="7165075" y="4490114"/>
              <a:ext cx="382137" cy="136477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6778453" y="4444611"/>
              <a:ext cx="368489" cy="43672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5</a:t>
              </a:r>
            </a:p>
          </p:txBody>
        </p:sp>
        <p:cxnSp>
          <p:nvCxnSpPr>
            <p:cNvPr id="28" name="Straight Connector 27"/>
            <p:cNvCxnSpPr/>
            <p:nvPr/>
          </p:nvCxnSpPr>
          <p:spPr>
            <a:xfrm rot="5400000">
              <a:off x="6753375" y="4337711"/>
              <a:ext cx="395786" cy="158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Rectangle 29"/>
          <p:cNvSpPr/>
          <p:nvPr/>
        </p:nvSpPr>
        <p:spPr>
          <a:xfrm>
            <a:off x="6769290" y="4503761"/>
            <a:ext cx="382137" cy="395785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931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F573C8-C6F5-4E1E-BA27-0A47795F7879}" type="datetime1">
              <a:rPr lang="id-ID" smtClean="0"/>
              <a:t>10/07/2019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Struktur Data pada Python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23</a:t>
            </a:fld>
            <a:endParaRPr lang="id-ID" dirty="0"/>
          </a:p>
        </p:txBody>
      </p:sp>
      <p:sp>
        <p:nvSpPr>
          <p:cNvPr id="10" name="Content Placeholder 6"/>
          <p:cNvSpPr txBox="1">
            <a:spLocks/>
          </p:cNvSpPr>
          <p:nvPr/>
        </p:nvSpPr>
        <p:spPr>
          <a:xfrm>
            <a:off x="155851" y="1239511"/>
            <a:ext cx="8814723" cy="9669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000" i="0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Anggota</a:t>
            </a:r>
            <a:r>
              <a:rPr lang="en-US" sz="2000" baseline="0" dirty="0">
                <a:solidFill>
                  <a:schemeClr val="bg2">
                    <a:lumMod val="25000"/>
                  </a:schemeClr>
                </a:solidFill>
              </a:rPr>
              <a:t>/</a:t>
            </a:r>
            <a:r>
              <a:rPr lang="en-US" sz="2000" baseline="0" dirty="0" err="1">
                <a:solidFill>
                  <a:schemeClr val="bg2">
                    <a:lumMod val="25000"/>
                  </a:schemeClr>
                </a:solidFill>
              </a:rPr>
              <a:t>elemen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pada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list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dapat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ditambahkan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dengan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perintah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penggabungan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menggunakan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tanda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(+)</a:t>
            </a:r>
            <a:endParaRPr kumimoji="0" lang="id-ID" sz="1800" i="0" strike="noStrike" kern="1200" cap="none" spc="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7" name="Google Shape;159;p34"/>
          <p:cNvPicPr preferRelativeResize="0"/>
          <p:nvPr/>
        </p:nvPicPr>
        <p:blipFill rotWithShape="1">
          <a:blip r:embed="rId3">
            <a:alphaModFix/>
          </a:blip>
          <a:srcRect l="4988" t="35382" r="24260" b="18366"/>
          <a:stretch/>
        </p:blipFill>
        <p:spPr>
          <a:xfrm>
            <a:off x="1255594" y="2361064"/>
            <a:ext cx="6400800" cy="272955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21931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C993E-4696-4F45-B6D0-33FE6E99FD07}" type="datetime1">
              <a:rPr lang="id-ID" smtClean="0"/>
              <a:t>10/07/2019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Struktur Data pada Python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24</a:t>
            </a:fld>
            <a:endParaRPr lang="id-ID" dirty="0"/>
          </a:p>
        </p:txBody>
      </p:sp>
      <p:sp>
        <p:nvSpPr>
          <p:cNvPr id="10" name="Content Placeholder 6"/>
          <p:cNvSpPr txBox="1">
            <a:spLocks/>
          </p:cNvSpPr>
          <p:nvPr/>
        </p:nvSpPr>
        <p:spPr>
          <a:xfrm>
            <a:off x="155851" y="1539765"/>
            <a:ext cx="8814723" cy="19540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List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bersifat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mutable (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tidak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tetap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),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dan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untuk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melakukan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pengubahan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dapat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digunakan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metode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.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Penggunaan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metode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pada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list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didahului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oleh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tanda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titik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(.)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setelah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itu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nama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metodenya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dan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perubahan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ditulis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diantara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tanda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buka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dan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tutup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kurung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(….)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sz="2000" i="0" strike="noStrike" kern="1200" cap="none" spc="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000" i="0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Contoh</a:t>
            </a:r>
            <a:r>
              <a:rPr kumimoji="0" lang="en-US" sz="2000" i="0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: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L.Extend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(………)</a:t>
            </a:r>
            <a:endParaRPr kumimoji="0" lang="id-ID" sz="1800" i="0" strike="noStrike" kern="1200" cap="none" spc="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7" name="Google Shape;164;p35"/>
          <p:cNvPicPr preferRelativeResize="0"/>
          <p:nvPr/>
        </p:nvPicPr>
        <p:blipFill rotWithShape="1">
          <a:blip r:embed="rId3">
            <a:alphaModFix/>
          </a:blip>
          <a:srcRect l="4652" t="34662" r="25113" b="17740"/>
          <a:stretch/>
        </p:blipFill>
        <p:spPr>
          <a:xfrm>
            <a:off x="1665037" y="3589371"/>
            <a:ext cx="5390857" cy="238835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21931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F2C9D9-2F7B-4047-9A9B-8BA7FE2A4453}" type="datetime1">
              <a:rPr lang="id-ID" smtClean="0"/>
              <a:t>10/07/2019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Struktur Data pada Python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25</a:t>
            </a:fld>
            <a:endParaRPr lang="id-ID" dirty="0"/>
          </a:p>
        </p:txBody>
      </p:sp>
      <p:sp>
        <p:nvSpPr>
          <p:cNvPr id="10" name="Content Placeholder 6"/>
          <p:cNvSpPr txBox="1">
            <a:spLocks/>
          </p:cNvSpPr>
          <p:nvPr/>
        </p:nvSpPr>
        <p:spPr>
          <a:xfrm>
            <a:off x="155851" y="1539767"/>
            <a:ext cx="8814723" cy="9669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000" i="0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Penambahan</a:t>
            </a:r>
            <a:r>
              <a:rPr kumimoji="0" lang="en-US" sz="2000" i="0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i="0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anggota</a:t>
            </a:r>
            <a:r>
              <a:rPr kumimoji="0" lang="en-US" sz="2000" i="0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/</a:t>
            </a:r>
            <a:r>
              <a:rPr kumimoji="0" lang="en-US" sz="2000" i="0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elemen</a:t>
            </a:r>
            <a:r>
              <a:rPr kumimoji="0" lang="en-US" sz="2000" i="0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i="0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juga</a:t>
            </a:r>
            <a:r>
              <a:rPr kumimoji="0" lang="en-US" sz="2000" i="0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i="0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dapat</a:t>
            </a:r>
            <a:r>
              <a:rPr kumimoji="0" lang="en-US" sz="2000" i="0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i="0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dilakukan</a:t>
            </a:r>
            <a:r>
              <a:rPr kumimoji="0" lang="en-US" sz="2000" i="0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i="0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dengan</a:t>
            </a:r>
            <a:r>
              <a:rPr kumimoji="0" lang="en-US" sz="2000" i="0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i="0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menggunakan</a:t>
            </a:r>
            <a:r>
              <a:rPr kumimoji="0" lang="en-US" sz="2000" i="0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i="0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tanda</a:t>
            </a:r>
            <a:r>
              <a:rPr kumimoji="0" lang="en-US" sz="2000" i="0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(+), </a:t>
            </a:r>
            <a:r>
              <a:rPr kumimoji="0" lang="en-US" sz="2000" i="0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tampak</a:t>
            </a:r>
            <a:r>
              <a:rPr kumimoji="0" lang="en-US" sz="2000" i="0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i="0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pada</a:t>
            </a:r>
            <a:r>
              <a:rPr kumimoji="0" lang="en-US" sz="2000" i="0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i="0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contoh</a:t>
            </a:r>
            <a:r>
              <a:rPr kumimoji="0" lang="en-US" sz="2000" i="0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i="0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dibawah</a:t>
            </a:r>
            <a:r>
              <a:rPr kumimoji="0" lang="en-US" sz="2000" i="0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i="0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ini</a:t>
            </a:r>
            <a:r>
              <a:rPr kumimoji="0" lang="en-US" sz="2000" i="0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</a:t>
            </a:r>
            <a:endParaRPr kumimoji="0" lang="id-ID" sz="1800" i="0" strike="noStrike" kern="1200" cap="none" spc="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8" name="Google Shape;169;p36"/>
          <p:cNvPicPr preferRelativeResize="0"/>
          <p:nvPr/>
        </p:nvPicPr>
        <p:blipFill rotWithShape="1">
          <a:blip r:embed="rId3">
            <a:alphaModFix/>
          </a:blip>
          <a:srcRect l="4641" t="35177" r="24391" b="18430"/>
          <a:stretch/>
        </p:blipFill>
        <p:spPr>
          <a:xfrm>
            <a:off x="1624083" y="2920619"/>
            <a:ext cx="5868537" cy="245659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21931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AFE14-9A4F-4FC8-852A-ADD09212F56F}" type="datetime1">
              <a:rPr lang="id-ID" smtClean="0"/>
              <a:t>10/07/2019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Struktur Data pada Python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26</a:t>
            </a:fld>
            <a:endParaRPr lang="id-ID" dirty="0"/>
          </a:p>
        </p:txBody>
      </p:sp>
      <p:sp>
        <p:nvSpPr>
          <p:cNvPr id="10" name="Content Placeholder 6"/>
          <p:cNvSpPr txBox="1">
            <a:spLocks/>
          </p:cNvSpPr>
          <p:nvPr/>
        </p:nvSpPr>
        <p:spPr>
          <a:xfrm>
            <a:off x="155851" y="1539767"/>
            <a:ext cx="8814723" cy="9669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Penggunaan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metode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“append”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digunakan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untuk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menambahkan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anggota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/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elemen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ke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dalam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list,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hanya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saja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data yang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ditambahkan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berada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hanya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pada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satu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indeks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saja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.</a:t>
            </a:r>
            <a:endParaRPr kumimoji="0" lang="id-ID" sz="1800" i="0" strike="noStrike" kern="1200" cap="none" spc="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 l="29370" t="45336" r="30981" b="27239"/>
          <a:stretch>
            <a:fillRect/>
          </a:stretch>
        </p:blipFill>
        <p:spPr bwMode="auto">
          <a:xfrm>
            <a:off x="696037" y="2661315"/>
            <a:ext cx="7018848" cy="2729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Rectangle 8"/>
          <p:cNvSpPr/>
          <p:nvPr/>
        </p:nvSpPr>
        <p:spPr>
          <a:xfrm>
            <a:off x="5773003" y="3398293"/>
            <a:ext cx="3125337" cy="573206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Ditambahkan</a:t>
            </a:r>
            <a:r>
              <a:rPr lang="en-US" dirty="0">
                <a:solidFill>
                  <a:schemeClr val="tx1"/>
                </a:solidFill>
              </a:rPr>
              <a:t> 2 </a:t>
            </a:r>
            <a:r>
              <a:rPr lang="en-US" dirty="0" err="1">
                <a:solidFill>
                  <a:schemeClr val="tx1"/>
                </a:solidFill>
              </a:rPr>
              <a:t>anggota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pada</a:t>
            </a:r>
            <a:r>
              <a:rPr lang="en-US" dirty="0">
                <a:solidFill>
                  <a:schemeClr val="tx1"/>
                </a:solidFill>
              </a:rPr>
              <a:t> list</a:t>
            </a:r>
          </a:p>
        </p:txBody>
      </p:sp>
      <p:sp>
        <p:nvSpPr>
          <p:cNvPr id="11" name="Oval 10"/>
          <p:cNvSpPr/>
          <p:nvPr/>
        </p:nvSpPr>
        <p:spPr>
          <a:xfrm>
            <a:off x="3384645" y="3616657"/>
            <a:ext cx="1924334" cy="627797"/>
          </a:xfrm>
          <a:prstGeom prst="ellipse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/>
          <p:cNvCxnSpPr/>
          <p:nvPr/>
        </p:nvCxnSpPr>
        <p:spPr>
          <a:xfrm rot="10800000" flipV="1">
            <a:off x="5049672" y="3521122"/>
            <a:ext cx="655092" cy="109182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/>
        </p:nvSpPr>
        <p:spPr>
          <a:xfrm>
            <a:off x="5923127" y="4135271"/>
            <a:ext cx="1924335" cy="1433015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953894" y="5611504"/>
            <a:ext cx="3477905" cy="734705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Data yang </a:t>
            </a:r>
            <a:r>
              <a:rPr lang="en-US" dirty="0" err="1">
                <a:solidFill>
                  <a:schemeClr val="tx1"/>
                </a:solidFill>
              </a:rPr>
              <a:t>ditambahkan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berada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hanya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pada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satu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indeks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saja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 flipV="1">
            <a:off x="5554639" y="5568287"/>
            <a:ext cx="736979" cy="382137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1931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ED3BCC-B0F9-4743-B6C2-08FCE329EE39}" type="datetime1">
              <a:rPr lang="id-ID" smtClean="0"/>
              <a:t>10/07/2019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Struktur Data pada Python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27</a:t>
            </a:fld>
            <a:endParaRPr lang="id-ID" dirty="0"/>
          </a:p>
        </p:txBody>
      </p:sp>
      <p:sp>
        <p:nvSpPr>
          <p:cNvPr id="10" name="Content Placeholder 6"/>
          <p:cNvSpPr txBox="1">
            <a:spLocks/>
          </p:cNvSpPr>
          <p:nvPr/>
        </p:nvSpPr>
        <p:spPr>
          <a:xfrm>
            <a:off x="155851" y="1539767"/>
            <a:ext cx="8814723" cy="7803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000" i="0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Isi</a:t>
            </a:r>
            <a:r>
              <a:rPr kumimoji="0" lang="en-US" sz="2000" i="0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i="0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dalam</a:t>
            </a:r>
            <a:r>
              <a:rPr kumimoji="0" lang="en-US" sz="2000" i="0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list </a:t>
            </a:r>
            <a:r>
              <a:rPr kumimoji="0" lang="en-US" sz="2000" i="0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dapat</a:t>
            </a:r>
            <a:r>
              <a:rPr kumimoji="0" lang="en-US" sz="2000" i="0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i="0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diubah</a:t>
            </a:r>
            <a:r>
              <a:rPr kumimoji="0" lang="en-US" sz="2000" i="0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i="0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dengan</a:t>
            </a:r>
            <a:r>
              <a:rPr kumimoji="0" lang="en-US" sz="2000" i="0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i="0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menggunakan</a:t>
            </a:r>
            <a:r>
              <a:rPr kumimoji="0" lang="en-US" sz="2000" i="0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i="0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indeks</a:t>
            </a:r>
            <a:r>
              <a:rPr kumimoji="0" lang="en-US" sz="2000" i="0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</a:t>
            </a:r>
            <a:endParaRPr kumimoji="0" lang="id-ID" sz="1800" i="0" strike="noStrike" kern="1200" cap="none" spc="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7" name="Google Shape;179;p38"/>
          <p:cNvPicPr preferRelativeResize="0"/>
          <p:nvPr/>
        </p:nvPicPr>
        <p:blipFill rotWithShape="1">
          <a:blip r:embed="rId3">
            <a:alphaModFix/>
          </a:blip>
          <a:srcRect l="16127" t="34881" r="47755" b="30547"/>
          <a:stretch/>
        </p:blipFill>
        <p:spPr>
          <a:xfrm>
            <a:off x="1924333" y="2688609"/>
            <a:ext cx="4612944" cy="248389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21931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0DE81-D345-4EE9-8A53-30A3E32F8DB3}" type="datetime1">
              <a:rPr lang="id-ID" smtClean="0"/>
              <a:t>10/07/2019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Struktur Data pada Python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28</a:t>
            </a:fld>
            <a:endParaRPr lang="id-ID" dirty="0"/>
          </a:p>
        </p:txBody>
      </p:sp>
      <p:sp>
        <p:nvSpPr>
          <p:cNvPr id="10" name="Content Placeholder 6"/>
          <p:cNvSpPr txBox="1">
            <a:spLocks/>
          </p:cNvSpPr>
          <p:nvPr/>
        </p:nvSpPr>
        <p:spPr>
          <a:xfrm>
            <a:off x="155851" y="1539767"/>
            <a:ext cx="8814723" cy="9669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000" i="0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Isi</a:t>
            </a:r>
            <a:r>
              <a:rPr kumimoji="0" lang="en-US" sz="2000" i="0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i="0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dari</a:t>
            </a:r>
            <a:r>
              <a:rPr kumimoji="0" lang="en-US" sz="2000" i="0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list </a:t>
            </a:r>
            <a:r>
              <a:rPr kumimoji="0" lang="en-US" sz="2000" i="0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dapat</a:t>
            </a:r>
            <a:r>
              <a:rPr kumimoji="0" lang="en-US" sz="2000" i="0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i="0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dihapus</a:t>
            </a:r>
            <a:r>
              <a:rPr kumimoji="0" lang="en-US" sz="2000" i="0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i="0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dengan</a:t>
            </a:r>
            <a:r>
              <a:rPr kumimoji="0" lang="en-US" sz="2000" i="0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i="0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menggunakan</a:t>
            </a:r>
            <a:r>
              <a:rPr kumimoji="0" lang="en-US" sz="2000" i="0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i="0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fungsi</a:t>
            </a:r>
            <a:r>
              <a:rPr kumimoji="0" lang="en-US" sz="2000" i="0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“</a:t>
            </a:r>
            <a:r>
              <a:rPr kumimoji="0" lang="en-US" sz="2000" b="1" i="0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DEL</a:t>
            </a:r>
            <a:r>
              <a:rPr kumimoji="0" lang="en-US" sz="2000" i="0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”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Contoh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ke-1:</a:t>
            </a:r>
            <a:endParaRPr kumimoji="0" lang="id-ID" sz="1800" i="0" strike="noStrike" kern="1200" cap="none" spc="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7" name="Google Shape;184;p39"/>
          <p:cNvPicPr preferRelativeResize="0"/>
          <p:nvPr/>
        </p:nvPicPr>
        <p:blipFill rotWithShape="1">
          <a:blip r:embed="rId3">
            <a:alphaModFix/>
          </a:blip>
          <a:srcRect l="16632" t="34059" r="46462" b="15688"/>
          <a:stretch/>
        </p:blipFill>
        <p:spPr>
          <a:xfrm>
            <a:off x="2579426" y="2756847"/>
            <a:ext cx="3562066" cy="28114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21931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6F55A5-3E14-4D1F-B1E0-79AC026B57FF}" type="datetime1">
              <a:rPr lang="id-ID" smtClean="0"/>
              <a:t>10/07/2019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Struktur Data pada Python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29</a:t>
            </a:fld>
            <a:endParaRPr lang="id-ID" dirty="0"/>
          </a:p>
        </p:txBody>
      </p:sp>
      <p:sp>
        <p:nvSpPr>
          <p:cNvPr id="10" name="Content Placeholder 6"/>
          <p:cNvSpPr txBox="1">
            <a:spLocks/>
          </p:cNvSpPr>
          <p:nvPr/>
        </p:nvSpPr>
        <p:spPr>
          <a:xfrm>
            <a:off x="155851" y="1539767"/>
            <a:ext cx="8814723" cy="9669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457200" lvl="0" indent="-457200">
              <a:spcBef>
                <a:spcPts val="1000"/>
              </a:spcBef>
              <a:defRPr/>
            </a:pP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Isi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dari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list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dapat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dihapus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dengan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menggunakan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fungsi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“</a:t>
            </a:r>
            <a:r>
              <a:rPr lang="en-US" sz="2000" b="1" dirty="0">
                <a:solidFill>
                  <a:schemeClr val="bg2">
                    <a:lumMod val="25000"/>
                  </a:schemeClr>
                </a:solidFill>
              </a:rPr>
              <a:t>DEL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”</a:t>
            </a:r>
          </a:p>
          <a:p>
            <a:pPr marL="457200" lvl="0" indent="-457200">
              <a:spcBef>
                <a:spcPts val="1000"/>
              </a:spcBef>
              <a:defRPr/>
            </a:pP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Contoh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ke-2:</a:t>
            </a:r>
            <a:endParaRPr lang="id-ID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7" name="Google Shape;189;p40"/>
          <p:cNvPicPr preferRelativeResize="0"/>
          <p:nvPr/>
        </p:nvPicPr>
        <p:blipFill rotWithShape="1">
          <a:blip r:embed="rId3">
            <a:alphaModFix/>
          </a:blip>
          <a:srcRect l="16461" t="34588" r="46827" b="17076"/>
          <a:stretch/>
        </p:blipFill>
        <p:spPr>
          <a:xfrm>
            <a:off x="2947917" y="2866030"/>
            <a:ext cx="3384644" cy="26067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21931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err="1"/>
              <a:t>Tuples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1355C-9E60-4C47-9FE1-A7CAD147E810}" type="datetime1">
              <a:rPr lang="id-ID" smtClean="0"/>
              <a:t>10/07/2019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Struktur Data pada Python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3</a:t>
            </a:fld>
            <a:endParaRPr lang="id-ID" dirty="0"/>
          </a:p>
        </p:txBody>
      </p:sp>
      <p:sp>
        <p:nvSpPr>
          <p:cNvPr id="8" name="Text Placeholder 7"/>
          <p:cNvSpPr>
            <a:spLocks noGrp="1"/>
          </p:cNvSpPr>
          <p:nvPr>
            <p:ph idx="4294967295"/>
          </p:nvPr>
        </p:nvSpPr>
        <p:spPr>
          <a:xfrm>
            <a:off x="0" y="1600200"/>
            <a:ext cx="8229600" cy="4525963"/>
          </a:xfrm>
        </p:spPr>
        <p:txBody>
          <a:bodyPr>
            <a:normAutofit/>
          </a:bodyPr>
          <a:lstStyle/>
          <a:p>
            <a:r>
              <a:rPr lang="id-ID" dirty="0"/>
              <a:t>Bagian 1</a:t>
            </a:r>
          </a:p>
        </p:txBody>
      </p:sp>
    </p:spTree>
    <p:extLst>
      <p:ext uri="{BB962C8B-B14F-4D97-AF65-F5344CB8AC3E}">
        <p14:creationId xmlns:p14="http://schemas.microsoft.com/office/powerpoint/2010/main" val="18269481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81FC9-69E8-4850-BEB0-E378D1DE54C4}" type="datetime1">
              <a:rPr lang="id-ID" smtClean="0"/>
              <a:t>10/07/2019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Struktur Data pada Python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30</a:t>
            </a:fld>
            <a:endParaRPr lang="id-ID" dirty="0"/>
          </a:p>
        </p:txBody>
      </p:sp>
      <p:sp>
        <p:nvSpPr>
          <p:cNvPr id="10" name="Content Placeholder 6"/>
          <p:cNvSpPr txBox="1">
            <a:spLocks/>
          </p:cNvSpPr>
          <p:nvPr/>
        </p:nvSpPr>
        <p:spPr>
          <a:xfrm>
            <a:off x="155851" y="1539767"/>
            <a:ext cx="8814723" cy="9669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000" i="0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Suatu</a:t>
            </a:r>
            <a:r>
              <a:rPr kumimoji="0" lang="en-US" sz="2000" i="0" strike="noStrike" kern="1200" cap="none" spc="0" normalizeH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string </a:t>
            </a:r>
            <a:r>
              <a:rPr kumimoji="0" lang="en-US" sz="2000" i="0" strike="noStrike" kern="1200" cap="none" spc="0" normalizeH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dapat</a:t>
            </a:r>
            <a:r>
              <a:rPr kumimoji="0" lang="en-US" sz="2000" i="0" strike="noStrike" kern="1200" cap="none" spc="0" normalizeH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i="0" strike="noStrike" kern="1200" cap="none" spc="0" normalizeH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diubah</a:t>
            </a:r>
            <a:r>
              <a:rPr kumimoji="0" lang="en-US" sz="2000" i="0" strike="noStrike" kern="1200" cap="none" spc="0" normalizeH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i="0" strike="noStrike" kern="1200" cap="none" spc="0" normalizeH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ke</a:t>
            </a:r>
            <a:r>
              <a:rPr kumimoji="0" lang="en-US" sz="2000" i="0" strike="noStrike" kern="1200" cap="none" spc="0" normalizeH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i="0" strike="noStrike" kern="1200" cap="none" spc="0" normalizeH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bentuk</a:t>
            </a:r>
            <a:r>
              <a:rPr kumimoji="0" lang="en-US" sz="2000" i="0" strike="noStrike" kern="1200" cap="none" spc="0" normalizeH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list </a:t>
            </a:r>
            <a:r>
              <a:rPr kumimoji="0" lang="en-US" sz="2000" i="0" strike="noStrike" kern="1200" cap="none" spc="0" normalizeH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dengan</a:t>
            </a:r>
            <a:r>
              <a:rPr kumimoji="0" lang="en-US" sz="2000" i="0" strike="noStrike" kern="1200" cap="none" spc="0" normalizeH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i="0" strike="noStrike" kern="1200" cap="none" spc="0" normalizeH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menggunakan</a:t>
            </a:r>
            <a:r>
              <a:rPr kumimoji="0" lang="en-US" sz="2000" i="0" strike="noStrike" kern="1200" cap="none" spc="0" normalizeH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i="0" strike="noStrike" kern="1200" cap="none" spc="0" normalizeH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metode</a:t>
            </a:r>
            <a:r>
              <a:rPr kumimoji="0" lang="en-US" sz="2000" i="0" strike="noStrike" kern="1200" cap="none" spc="0" normalizeH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“</a:t>
            </a:r>
            <a:r>
              <a:rPr kumimoji="0" lang="en-US" sz="2000" b="1" i="0" strike="noStrike" kern="1200" cap="none" spc="0" normalizeH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Split</a:t>
            </a:r>
            <a:r>
              <a:rPr kumimoji="0" lang="en-US" sz="2000" i="0" strike="noStrike" kern="1200" cap="none" spc="0" normalizeH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”. Split yang </a:t>
            </a:r>
            <a:r>
              <a:rPr kumimoji="0" lang="en-US" sz="2000" i="0" strike="noStrike" kern="1200" cap="none" spc="0" normalizeH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dilakukan</a:t>
            </a:r>
            <a:r>
              <a:rPr kumimoji="0" lang="en-US" sz="2000" i="0" strike="noStrike" kern="1200" cap="none" spc="0" normalizeH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i="0" strike="noStrike" kern="1200" cap="none" spc="0" normalizeH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berdasarkan</a:t>
            </a:r>
            <a:r>
              <a:rPr kumimoji="0" lang="en-US" sz="2000" i="0" strike="noStrike" kern="1200" cap="none" spc="0" normalizeH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i="0" strike="noStrike" kern="1200" cap="none" spc="0" normalizeH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pada</a:t>
            </a:r>
            <a:r>
              <a:rPr kumimoji="0" lang="en-US" sz="2000" i="0" strike="noStrike" kern="1200" cap="none" spc="0" normalizeH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i="0" strike="noStrike" kern="1200" cap="none" spc="0" normalizeH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spasi</a:t>
            </a:r>
            <a:r>
              <a:rPr kumimoji="0" lang="en-US" sz="2000" i="0" strike="noStrike" kern="1200" cap="none" spc="0" normalizeH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i="0" strike="noStrike" kern="1200" cap="none" spc="0" normalizeH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antar</a:t>
            </a:r>
            <a:r>
              <a:rPr kumimoji="0" lang="en-US" sz="2000" i="0" strike="noStrike" kern="1200" cap="none" spc="0" normalizeH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i="0" strike="noStrike" kern="1200" cap="none" spc="0" normalizeH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kata</a:t>
            </a:r>
            <a:r>
              <a:rPr kumimoji="0" lang="en-US" sz="2000" i="0" strike="noStrike" kern="1200" cap="none" spc="0" normalizeH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</a:t>
            </a:r>
            <a:endParaRPr kumimoji="0" lang="id-ID" sz="1800" i="0" strike="noStrike" kern="1200" cap="none" spc="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7" name="Google Shape;194;p41"/>
          <p:cNvPicPr preferRelativeResize="0"/>
          <p:nvPr/>
        </p:nvPicPr>
        <p:blipFill rotWithShape="1">
          <a:blip r:embed="rId3">
            <a:alphaModFix/>
          </a:blip>
          <a:srcRect l="25116" t="34401" r="48971" b="38946"/>
          <a:stretch/>
        </p:blipFill>
        <p:spPr>
          <a:xfrm>
            <a:off x="2661313" y="2866030"/>
            <a:ext cx="3302758" cy="19106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21931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8F4FC5-5064-469B-9062-1F4E41EAEFDE}" type="datetime1">
              <a:rPr lang="id-ID" smtClean="0"/>
              <a:t>10/07/2019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Struktur Data pada Python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31</a:t>
            </a:fld>
            <a:endParaRPr lang="id-ID" dirty="0"/>
          </a:p>
        </p:txBody>
      </p:sp>
      <p:sp>
        <p:nvSpPr>
          <p:cNvPr id="10" name="Content Placeholder 6"/>
          <p:cNvSpPr txBox="1">
            <a:spLocks/>
          </p:cNvSpPr>
          <p:nvPr/>
        </p:nvSpPr>
        <p:spPr>
          <a:xfrm>
            <a:off x="155851" y="1539767"/>
            <a:ext cx="8814723" cy="9669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lvl="0" algn="just">
              <a:spcBef>
                <a:spcPts val="1000"/>
              </a:spcBef>
              <a:defRPr/>
            </a:pP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Suatu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string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dapat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diubah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ke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bentuk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list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dengan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menggunakan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metode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“</a:t>
            </a:r>
            <a:r>
              <a:rPr lang="en-US" sz="2000" b="1" dirty="0">
                <a:solidFill>
                  <a:schemeClr val="bg2">
                    <a:lumMod val="25000"/>
                  </a:schemeClr>
                </a:solidFill>
              </a:rPr>
              <a:t>Split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”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dan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bisa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diberikan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kondisi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khusus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misalkan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akan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mengubah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string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menjadi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list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dengan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string yang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dipisahkan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oleh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tanda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koma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(,)</a:t>
            </a:r>
            <a:endParaRPr lang="id-ID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7" name="Google Shape;199;p42"/>
          <p:cNvPicPr preferRelativeResize="0"/>
          <p:nvPr/>
        </p:nvPicPr>
        <p:blipFill rotWithShape="1">
          <a:blip r:embed="rId3">
            <a:alphaModFix/>
          </a:blip>
          <a:srcRect l="24557" t="34326" r="48974" b="37938"/>
          <a:stretch/>
        </p:blipFill>
        <p:spPr>
          <a:xfrm>
            <a:off x="2825087" y="3084394"/>
            <a:ext cx="3357349" cy="19789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21931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5AB6F2-4642-4A2F-B6A4-C5AD4F93C3DC}" type="datetime1">
              <a:rPr lang="id-ID" smtClean="0"/>
              <a:t>10/07/2019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Struktur Data pada Python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32</a:t>
            </a:fld>
            <a:endParaRPr lang="id-ID" dirty="0"/>
          </a:p>
        </p:txBody>
      </p:sp>
      <p:sp>
        <p:nvSpPr>
          <p:cNvPr id="10" name="Content Placeholder 6"/>
          <p:cNvSpPr txBox="1">
            <a:spLocks/>
          </p:cNvSpPr>
          <p:nvPr/>
        </p:nvSpPr>
        <p:spPr>
          <a:xfrm>
            <a:off x="155851" y="1539767"/>
            <a:ext cx="8814723" cy="9669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S</a:t>
            </a:r>
            <a:r>
              <a:rPr kumimoji="0" lang="en-US" sz="2000" i="0" strike="noStrike" kern="1200" cap="none" spc="0" normalizeH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uatu</a:t>
            </a:r>
            <a:r>
              <a:rPr kumimoji="0" lang="en-US" sz="2000" i="0" strike="noStrike" kern="1200" cap="none" spc="0" normalizeH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i="0" strike="noStrike" kern="1200" cap="none" spc="0" normalizeH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variabel</a:t>
            </a:r>
            <a:r>
              <a:rPr kumimoji="0" lang="en-US" sz="2000" i="0" strike="noStrike" kern="1200" cap="none" spc="0" normalizeH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i="0" strike="noStrike" kern="1200" cap="none" spc="0" normalizeH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akan</a:t>
            </a:r>
            <a:r>
              <a:rPr kumimoji="0" lang="en-US" sz="2000" i="0" strike="noStrike" kern="1200" cap="none" spc="0" normalizeH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i="0" strike="noStrike" kern="1200" cap="none" spc="0" normalizeH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memiliki</a:t>
            </a:r>
            <a:r>
              <a:rPr kumimoji="0" lang="en-US" sz="2000" i="0" strike="noStrike" kern="1200" cap="none" spc="0" normalizeH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i="0" strike="noStrike" kern="1200" cap="none" spc="0" normalizeH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isi</a:t>
            </a:r>
            <a:r>
              <a:rPr kumimoji="0" lang="en-US" sz="2000" i="0" strike="noStrike" kern="1200" cap="none" spc="0" normalizeH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list </a:t>
            </a:r>
            <a:r>
              <a:rPr kumimoji="0" lang="en-US" sz="2000" i="0" strike="noStrike" kern="1200" cap="none" spc="0" normalizeH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yan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g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sama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jika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menggunakan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tanda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sama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dengan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seperti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pada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contoh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: B= A</a:t>
            </a:r>
            <a:endParaRPr kumimoji="0" lang="id-ID" sz="1800" i="0" strike="noStrike" kern="1200" cap="none" spc="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 l="29894" t="35634" r="35491" b="38246"/>
          <a:stretch>
            <a:fillRect/>
          </a:stretch>
        </p:blipFill>
        <p:spPr bwMode="auto">
          <a:xfrm>
            <a:off x="1105469" y="2634018"/>
            <a:ext cx="6466113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921931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BDF404-0E04-4EEF-9D72-585555CCF0C1}" type="datetime1">
              <a:rPr lang="id-ID" smtClean="0"/>
              <a:t>10/07/2019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Struktur Data pada Python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33</a:t>
            </a:fld>
            <a:endParaRPr lang="id-ID" dirty="0"/>
          </a:p>
        </p:txBody>
      </p:sp>
      <p:sp>
        <p:nvSpPr>
          <p:cNvPr id="10" name="Content Placeholder 6"/>
          <p:cNvSpPr txBox="1">
            <a:spLocks/>
          </p:cNvSpPr>
          <p:nvPr/>
        </p:nvSpPr>
        <p:spPr>
          <a:xfrm>
            <a:off x="155851" y="1405719"/>
            <a:ext cx="8814723" cy="21154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pPr>
              <a:spcBef>
                <a:spcPts val="1000"/>
              </a:spcBef>
              <a:defRPr/>
            </a:pP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Suatu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variabel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akan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memiliki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isi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list yang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sama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jika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menggunakan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tanda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sama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dengan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(=)</a:t>
            </a:r>
            <a:endParaRPr lang="id-ID" dirty="0">
              <a:solidFill>
                <a:schemeClr val="bg2">
                  <a:lumMod val="25000"/>
                </a:schemeClr>
              </a:solidFill>
            </a:endParaRPr>
          </a:p>
          <a:p>
            <a:pPr marL="457200" lvl="0" indent="-457200">
              <a:spcBef>
                <a:spcPts val="1000"/>
              </a:spcBef>
              <a:defRPr/>
            </a:pP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Misalkan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:</a:t>
            </a:r>
          </a:p>
          <a:p>
            <a:pPr marL="457200" lvl="0" indent="-457200">
              <a:spcBef>
                <a:spcPts val="1000"/>
              </a:spcBef>
              <a:defRPr/>
            </a:pP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List B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sama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dengan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list  A</a:t>
            </a:r>
          </a:p>
          <a:p>
            <a:pPr marL="457200" lvl="0" indent="-457200">
              <a:spcBef>
                <a:spcPts val="1000"/>
              </a:spcBef>
              <a:defRPr/>
            </a:pP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Maka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:</a:t>
            </a:r>
          </a:p>
          <a:p>
            <a:pPr lvl="0">
              <a:spcBef>
                <a:spcPts val="1000"/>
              </a:spcBef>
              <a:defRPr/>
            </a:pP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Jika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ada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perubahan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pada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anggota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/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elemen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di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list A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akan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mempengaruhi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anggota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/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elemen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yang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ada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di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list B (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anggota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/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elemen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yang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berada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pada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indeks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yang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sama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)</a:t>
            </a:r>
          </a:p>
        </p:txBody>
      </p:sp>
      <p:pic>
        <p:nvPicPr>
          <p:cNvPr id="7" name="Google Shape;209;p44"/>
          <p:cNvPicPr preferRelativeResize="0"/>
          <p:nvPr/>
        </p:nvPicPr>
        <p:blipFill rotWithShape="1">
          <a:blip r:embed="rId3">
            <a:alphaModFix/>
          </a:blip>
          <a:srcRect l="5873" t="33093" r="31679" b="17376"/>
          <a:stretch/>
        </p:blipFill>
        <p:spPr>
          <a:xfrm>
            <a:off x="1719618" y="4176218"/>
            <a:ext cx="5158853" cy="2129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204;p43"/>
          <p:cNvPicPr preferRelativeResize="0"/>
          <p:nvPr/>
        </p:nvPicPr>
        <p:blipFill rotWithShape="1">
          <a:blip r:embed="rId4">
            <a:alphaModFix/>
          </a:blip>
          <a:srcRect l="9887" t="42873" r="79970" b="49127"/>
          <a:stretch/>
        </p:blipFill>
        <p:spPr>
          <a:xfrm>
            <a:off x="3603009" y="3575719"/>
            <a:ext cx="1337481" cy="53226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21931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0ACB3-F14B-49E0-9EBA-7D23240A4403}" type="datetime1">
              <a:rPr lang="id-ID" smtClean="0"/>
              <a:t>10/07/2019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Struktur Data pada Python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34</a:t>
            </a:fld>
            <a:endParaRPr lang="id-ID" dirty="0"/>
          </a:p>
        </p:txBody>
      </p:sp>
      <p:sp>
        <p:nvSpPr>
          <p:cNvPr id="10" name="Content Placeholder 6"/>
          <p:cNvSpPr txBox="1">
            <a:spLocks/>
          </p:cNvSpPr>
          <p:nvPr/>
        </p:nvSpPr>
        <p:spPr>
          <a:xfrm>
            <a:off x="155851" y="1405720"/>
            <a:ext cx="8814723" cy="18697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ts val="1000"/>
              </a:spcBef>
              <a:defRPr/>
            </a:pP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Isi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list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dapat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di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cloning/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duplikasi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pada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variabel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list yang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lainnya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.</a:t>
            </a:r>
          </a:p>
          <a:p>
            <a:pPr>
              <a:spcBef>
                <a:spcPts val="1000"/>
              </a:spcBef>
              <a:defRPr/>
            </a:pP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Cloning/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duplikasi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dilakukan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dengan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menggunakan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tanda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double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titik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dua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.</a:t>
            </a:r>
          </a:p>
          <a:p>
            <a:pPr>
              <a:spcBef>
                <a:spcPts val="1000"/>
              </a:spcBef>
              <a:defRPr/>
            </a:pP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Contoh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:</a:t>
            </a:r>
          </a:p>
          <a:p>
            <a:pPr>
              <a:spcBef>
                <a:spcPts val="1000"/>
              </a:spcBef>
              <a:defRPr/>
            </a:pP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B = A[::]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/>
          <a:srcRect l="30104" t="35634" r="34757" b="38806"/>
          <a:stretch>
            <a:fillRect/>
          </a:stretch>
        </p:blipFill>
        <p:spPr bwMode="auto">
          <a:xfrm>
            <a:off x="1815152" y="3630302"/>
            <a:ext cx="5706654" cy="23337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921931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8590B-666F-426C-A510-B9840063AE5D}" type="datetime1">
              <a:rPr lang="id-ID" smtClean="0"/>
              <a:t>10/07/2019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Struktur Data pada Python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35</a:t>
            </a:fld>
            <a:endParaRPr lang="id-ID" dirty="0"/>
          </a:p>
        </p:txBody>
      </p:sp>
      <p:sp>
        <p:nvSpPr>
          <p:cNvPr id="10" name="Content Placeholder 6"/>
          <p:cNvSpPr txBox="1">
            <a:spLocks/>
          </p:cNvSpPr>
          <p:nvPr/>
        </p:nvSpPr>
        <p:spPr>
          <a:xfrm>
            <a:off x="155851" y="1539767"/>
            <a:ext cx="8814723" cy="9669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ts val="1000"/>
              </a:spcBef>
              <a:defRPr/>
            </a:pP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Jika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isi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list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di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cloning/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duplikasi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pada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suatu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variabel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yang lain,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maka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perubahan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isi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list yang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terjadi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pada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salah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satu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list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tidak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akan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mempengaruhi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list yang lain.</a:t>
            </a:r>
          </a:p>
        </p:txBody>
      </p:sp>
      <p:pic>
        <p:nvPicPr>
          <p:cNvPr id="7" name="Google Shape;214;p45"/>
          <p:cNvPicPr preferRelativeResize="0"/>
          <p:nvPr/>
        </p:nvPicPr>
        <p:blipFill rotWithShape="1">
          <a:blip r:embed="rId3">
            <a:alphaModFix/>
          </a:blip>
          <a:srcRect l="6079" t="35200" r="24269" b="18150"/>
          <a:stretch/>
        </p:blipFill>
        <p:spPr>
          <a:xfrm>
            <a:off x="1596788" y="3548418"/>
            <a:ext cx="5895833" cy="225188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/>
          <a:srcRect l="33297" t="40418" r="60568" b="55247"/>
          <a:stretch>
            <a:fillRect/>
          </a:stretch>
        </p:blipFill>
        <p:spPr bwMode="auto">
          <a:xfrm>
            <a:off x="3807726" y="2743200"/>
            <a:ext cx="1374191" cy="5459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921931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219;p46"/>
          <p:cNvPicPr preferRelativeResize="0"/>
          <p:nvPr/>
        </p:nvPicPr>
        <p:blipFill rotWithShape="1">
          <a:blip r:embed="rId3">
            <a:alphaModFix/>
          </a:blip>
          <a:srcRect l="15669" t="35255" r="46771" b="40269"/>
          <a:stretch/>
        </p:blipFill>
        <p:spPr>
          <a:xfrm>
            <a:off x="2333768" y="3370998"/>
            <a:ext cx="3807726" cy="1815152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ontent Placeholder 6"/>
          <p:cNvSpPr txBox="1">
            <a:spLocks/>
          </p:cNvSpPr>
          <p:nvPr/>
        </p:nvSpPr>
        <p:spPr>
          <a:xfrm>
            <a:off x="155851" y="1539767"/>
            <a:ext cx="8814723" cy="9669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ts val="1000"/>
              </a:spcBef>
              <a:defRPr/>
            </a:pP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Fungsi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“Help”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dapat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digunakan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untuk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mendapatkan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informasi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tentang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list. 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652337" y="406484"/>
            <a:ext cx="7347283" cy="854074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List</a:t>
            </a:r>
            <a:endParaRPr kumimoji="0" lang="id-ID" sz="3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3330E0F6-ACE2-48F8-936D-7280F9883C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36</a:t>
            </a:fld>
            <a:endParaRPr lang="e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Sets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E5EAE-2570-4B05-A78C-871ADD4447A3}" type="datetime1">
              <a:rPr lang="id-ID" smtClean="0"/>
              <a:t>10/07/2019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/>
              <a:t>Struktur Data pada Python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37</a:t>
            </a:fld>
            <a:endParaRPr lang="id-ID" dirty="0"/>
          </a:p>
        </p:txBody>
      </p:sp>
      <p:sp>
        <p:nvSpPr>
          <p:cNvPr id="8" name="Text Placeholder 7"/>
          <p:cNvSpPr>
            <a:spLocks noGrp="1"/>
          </p:cNvSpPr>
          <p:nvPr>
            <p:ph idx="4294967295"/>
          </p:nvPr>
        </p:nvSpPr>
        <p:spPr>
          <a:xfrm>
            <a:off x="0" y="1600200"/>
            <a:ext cx="8229600" cy="4525963"/>
          </a:xfrm>
        </p:spPr>
        <p:txBody>
          <a:bodyPr>
            <a:normAutofit/>
          </a:bodyPr>
          <a:lstStyle/>
          <a:p>
            <a:r>
              <a:rPr lang="id-ID" dirty="0"/>
              <a:t>Bagian 3</a:t>
            </a:r>
          </a:p>
        </p:txBody>
      </p:sp>
    </p:spTree>
    <p:extLst>
      <p:ext uri="{BB962C8B-B14F-4D97-AF65-F5344CB8AC3E}">
        <p14:creationId xmlns:p14="http://schemas.microsoft.com/office/powerpoint/2010/main" val="39424249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</a:t>
            </a:r>
            <a:r>
              <a:rPr lang="id-ID" dirty="0"/>
              <a:t>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09AF8-1C6C-4814-B983-3A3C36E4724B}" type="datetime1">
              <a:rPr lang="id-ID" smtClean="0"/>
              <a:t>10/07/2019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/>
              <a:t>Struktur Data pada Python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38</a:t>
            </a:fld>
            <a:endParaRPr lang="id-ID" dirty="0"/>
          </a:p>
        </p:txBody>
      </p:sp>
      <p:sp>
        <p:nvSpPr>
          <p:cNvPr id="8" name="Content Placeholder 7"/>
          <p:cNvSpPr>
            <a:spLocks noGrp="1"/>
          </p:cNvSpPr>
          <p:nvPr>
            <p:ph idx="4294967295"/>
          </p:nvPr>
        </p:nvSpPr>
        <p:spPr>
          <a:xfrm>
            <a:off x="0" y="1600200"/>
            <a:ext cx="8229600" cy="4525963"/>
          </a:xfrm>
        </p:spPr>
        <p:txBody>
          <a:bodyPr/>
          <a:lstStyle/>
          <a:p>
            <a:r>
              <a:rPr lang="id-ID" dirty="0"/>
              <a:t>Set adalah sebuah tipe data koleksi data himpunan (set).</a:t>
            </a:r>
          </a:p>
          <a:p>
            <a:pPr lvl="1"/>
            <a:r>
              <a:rPr lang="id-ID" sz="2000" dirty="0"/>
              <a:t>Selain list dan tuple dapat diinput tipe data yang berbeda.</a:t>
            </a:r>
          </a:p>
          <a:p>
            <a:pPr lvl="1"/>
            <a:endParaRPr lang="id-ID" sz="2000" dirty="0"/>
          </a:p>
          <a:p>
            <a:r>
              <a:rPr lang="id-ID" dirty="0"/>
              <a:t>Tidak seperti list dan tupel, set tidak diurutkan.</a:t>
            </a:r>
          </a:p>
          <a:p>
            <a:pPr lvl="1"/>
            <a:r>
              <a:rPr lang="id-ID" sz="2000" dirty="0"/>
              <a:t>Set tidak memperhatikan posisi elemen</a:t>
            </a:r>
          </a:p>
          <a:p>
            <a:pPr lvl="1"/>
            <a:endParaRPr lang="id-ID" sz="2000" dirty="0"/>
          </a:p>
          <a:p>
            <a:r>
              <a:rPr lang="id-ID" dirty="0"/>
              <a:t>Set hanya memiliki elemen unik</a:t>
            </a:r>
          </a:p>
          <a:p>
            <a:pPr lvl="1"/>
            <a:r>
              <a:rPr lang="id-ID" sz="2000" dirty="0"/>
              <a:t>Hanya ada satu elemen tertentu dalam satu set.</a:t>
            </a:r>
          </a:p>
          <a:p>
            <a:endParaRPr lang="id-ID" dirty="0"/>
          </a:p>
          <a:p>
            <a:pPr lvl="1"/>
            <a:endParaRPr lang="id-ID" dirty="0"/>
          </a:p>
          <a:p>
            <a:pPr lvl="1"/>
            <a:endParaRPr lang="id-ID" dirty="0"/>
          </a:p>
          <a:p>
            <a:endParaRPr lang="id-ID" dirty="0"/>
          </a:p>
          <a:p>
            <a:endParaRPr lang="id-ID" dirty="0"/>
          </a:p>
          <a:p>
            <a:pPr lvl="1"/>
            <a:endParaRPr lang="id-ID" dirty="0"/>
          </a:p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84548777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Membuat sebuah Set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146F9-6257-455A-B877-0B2DBE5C9E4D}" type="datetime1">
              <a:rPr lang="id-ID" smtClean="0"/>
              <a:t>10/07/2019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/>
              <a:t>Struktur Data pada Python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39</a:t>
            </a:fld>
            <a:endParaRPr lang="id-ID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429496729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0" y="1600200"/>
            <a:ext cx="8048625" cy="4525963"/>
          </a:xfrm>
        </p:spPr>
      </p:pic>
      <p:sp>
        <p:nvSpPr>
          <p:cNvPr id="3" name="TextBox 2"/>
          <p:cNvSpPr txBox="1"/>
          <p:nvPr/>
        </p:nvSpPr>
        <p:spPr>
          <a:xfrm>
            <a:off x="656492" y="3694149"/>
            <a:ext cx="821787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2000" dirty="0"/>
              <a:t>Untuk membuat Set menggunakan tanda Kurung Kurawal { }, dan elemen-elemen set ditempatkan diantara tanda kurung kurawal.</a:t>
            </a:r>
          </a:p>
          <a:p>
            <a:r>
              <a:rPr lang="id-ID" sz="2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630661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Tuples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F6998E-FF18-46A5-83E6-2702B685EEBD}" type="datetime1">
              <a:rPr lang="id-ID" smtClean="0"/>
              <a:t>10/07/2019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Struktur Data pada Python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4</a:t>
            </a:fld>
            <a:endParaRPr lang="id-ID" dirty="0"/>
          </a:p>
        </p:txBody>
      </p:sp>
      <p:sp>
        <p:nvSpPr>
          <p:cNvPr id="10" name="Content Placeholder 6"/>
          <p:cNvSpPr txBox="1">
            <a:spLocks/>
          </p:cNvSpPr>
          <p:nvPr/>
        </p:nvSpPr>
        <p:spPr>
          <a:xfrm>
            <a:off x="155851" y="1539766"/>
            <a:ext cx="8814723" cy="16128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u="sng" dirty="0" err="1">
                <a:solidFill>
                  <a:schemeClr val="bg2">
                    <a:lumMod val="25000"/>
                  </a:schemeClr>
                </a:solidFill>
              </a:rPr>
              <a:t>Tuples</a:t>
            </a:r>
            <a:endParaRPr kumimoji="0" lang="en-US" sz="2000" i="0" u="sng" strike="noStrike" kern="1200" cap="none" spc="0" normalizeH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lvl="0">
              <a:spcBef>
                <a:spcPts val="1000"/>
              </a:spcBef>
              <a:defRPr/>
            </a:pPr>
            <a:r>
              <a:rPr kumimoji="0" lang="en-US" sz="1800" i="0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Merupakan</a:t>
            </a:r>
            <a:r>
              <a:rPr kumimoji="0" lang="en-US" sz="1800" i="0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lang="en-US" dirty="0" err="1"/>
              <a:t>stuktur</a:t>
            </a:r>
            <a:r>
              <a:rPr lang="en-US" dirty="0"/>
              <a:t> data yang </a:t>
            </a:r>
            <a:r>
              <a:rPr lang="en-US" dirty="0" err="1"/>
              <a:t>digunakan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menyimpan</a:t>
            </a:r>
            <a:r>
              <a:rPr lang="en-US" dirty="0"/>
              <a:t> </a:t>
            </a:r>
            <a:r>
              <a:rPr lang="en-US" dirty="0" err="1"/>
              <a:t>sekumpulan</a:t>
            </a:r>
            <a:r>
              <a:rPr lang="en-US" dirty="0"/>
              <a:t> data.</a:t>
            </a:r>
          </a:p>
          <a:p>
            <a:pPr lvl="0">
              <a:spcBef>
                <a:spcPts val="1000"/>
              </a:spcBef>
              <a:defRPr/>
            </a:pPr>
            <a:r>
              <a:rPr kumimoji="0" lang="en-US" sz="1800" i="0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Tuples</a:t>
            </a:r>
            <a:r>
              <a:rPr kumimoji="0" lang="en-US" sz="1800" i="0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800" i="0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ditulis</a:t>
            </a:r>
            <a:r>
              <a:rPr kumimoji="0" lang="en-US" sz="1800" i="0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800" i="0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secara</a:t>
            </a:r>
            <a:r>
              <a:rPr kumimoji="0" lang="en-US" sz="1800" i="0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800" i="0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berurutan</a:t>
            </a:r>
            <a:r>
              <a:rPr kumimoji="0" lang="en-US" sz="1800" i="0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, </a:t>
            </a:r>
            <a:r>
              <a:rPr kumimoji="0" lang="en-US" sz="1800" i="0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memiliki</a:t>
            </a:r>
            <a:r>
              <a:rPr kumimoji="0" lang="en-US" sz="1800" i="0" strike="noStrike" kern="1200" cap="none" spc="0" normalizeH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800" i="0" strike="noStrike" kern="1200" cap="none" spc="0" normalizeH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anggota</a:t>
            </a:r>
            <a:r>
              <a:rPr kumimoji="0" lang="en-US" sz="1800" i="0" strike="noStrike" kern="1200" cap="none" spc="0" normalizeH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/</a:t>
            </a:r>
            <a:r>
              <a:rPr kumimoji="0" lang="en-US" sz="1800" i="0" strike="noStrike" kern="1200" cap="none" spc="0" normalizeH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elemen</a:t>
            </a:r>
            <a:r>
              <a:rPr kumimoji="0" lang="en-US" sz="1800" i="0" strike="noStrike" kern="1200" cap="none" spc="0" normalizeH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yang </a:t>
            </a:r>
            <a:r>
              <a:rPr kumimoji="0" lang="en-US" sz="1800" i="0" strike="noStrike" kern="1200" cap="none" spc="0" normalizeH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dituliskan</a:t>
            </a:r>
            <a:r>
              <a:rPr kumimoji="0" lang="en-US" sz="1800" i="0" strike="noStrike" kern="1200" cap="none" spc="0" normalizeH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800" i="0" strike="noStrike" kern="1200" cap="none" spc="0" normalizeH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diantara</a:t>
            </a:r>
            <a:r>
              <a:rPr kumimoji="0" lang="en-US" sz="1800" i="0" strike="noStrike" kern="1200" cap="none" spc="0" normalizeH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800" i="0" strike="noStrike" kern="1200" cap="none" spc="0" normalizeH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tanda</a:t>
            </a:r>
            <a:r>
              <a:rPr kumimoji="0" lang="en-US" sz="1800" i="0" strike="noStrike" kern="1200" cap="none" spc="0" normalizeH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800" i="0" strike="noStrike" kern="1200" cap="none" spc="0" normalizeH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kurung</a:t>
            </a:r>
            <a:r>
              <a:rPr kumimoji="0" lang="en-US" sz="1800" i="0" strike="noStrike" kern="1200" cap="none" spc="0" normalizeH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800" i="0" strike="noStrike" kern="1200" cap="none" spc="0" normalizeH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buka</a:t>
            </a:r>
            <a:r>
              <a:rPr kumimoji="0" lang="en-US" sz="1800" i="0" strike="noStrike" kern="1200" cap="none" spc="0" normalizeH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800" i="0" strike="noStrike" kern="1200" cap="none" spc="0" normalizeH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dan</a:t>
            </a:r>
            <a:r>
              <a:rPr kumimoji="0" lang="en-US" sz="1800" i="0" strike="noStrike" kern="1200" cap="none" spc="0" normalizeH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800" i="0" strike="noStrike" kern="1200" cap="none" spc="0" normalizeH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kurung</a:t>
            </a:r>
            <a:r>
              <a:rPr kumimoji="0" lang="en-US" sz="1800" i="0" strike="noStrike" kern="1200" cap="none" spc="0" normalizeH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800" i="0" strike="noStrike" kern="1200" cap="none" spc="0" normalizeH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tutup</a:t>
            </a:r>
            <a:r>
              <a:rPr kumimoji="0" lang="en-US" sz="1800" i="0" strike="noStrike" kern="1200" cap="none" spc="0" normalizeH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, </a:t>
            </a:r>
            <a:r>
              <a:rPr kumimoji="0" lang="en-US" sz="1800" i="0" strike="noStrike" kern="1200" cap="none" spc="0" normalizeH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serta</a:t>
            </a:r>
            <a:r>
              <a:rPr kumimoji="0" lang="en-US" sz="1800" i="0" strike="noStrike" kern="1200" cap="none" spc="0" normalizeH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800" i="0" strike="noStrike" kern="1200" cap="none" spc="0" normalizeH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antar</a:t>
            </a:r>
            <a:r>
              <a:rPr kumimoji="0" lang="en-US" sz="1800" i="0" strike="noStrike" kern="1200" cap="none" spc="0" normalizeH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800" i="0" strike="noStrike" kern="1200" cap="none" spc="0" normalizeH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anggota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/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</a:rPr>
              <a:t>elemen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</a:rPr>
              <a:t>dituliskan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</a:rPr>
              <a:t>dengan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</a:rPr>
              <a:t>dipisahkan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</a:rPr>
              <a:t>oleh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</a:rPr>
              <a:t>tanda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</a:rPr>
              <a:t>koma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 (,)</a:t>
            </a:r>
            <a:endParaRPr kumimoji="0" lang="id-ID" sz="1800" i="0" strike="noStrike" kern="1200" cap="none" spc="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3" name="Google Shape;64;p15"/>
          <p:cNvPicPr preferRelativeResize="0"/>
          <p:nvPr/>
        </p:nvPicPr>
        <p:blipFill>
          <a:blip r:embed="rId3">
            <a:alphaModFix/>
          </a:blip>
          <a:srcRect l="6704" t="58367" r="16994" b="27639"/>
          <a:stretch>
            <a:fillRect/>
          </a:stretch>
        </p:blipFill>
        <p:spPr>
          <a:xfrm>
            <a:off x="1583142" y="3930555"/>
            <a:ext cx="6018661" cy="84616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21931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Sets: Creating a Set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177C6-1353-4BED-8299-DBF7D839813D}" type="datetime1">
              <a:rPr lang="id-ID" smtClean="0"/>
              <a:t>10/07/2019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/>
              <a:t>Struktur Data pada Python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40</a:t>
            </a:fld>
            <a:endParaRPr lang="id-ID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429496729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0" y="1600200"/>
            <a:ext cx="8048625" cy="4525963"/>
          </a:xfrm>
        </p:spPr>
      </p:pic>
      <p:sp>
        <p:nvSpPr>
          <p:cNvPr id="8" name="Rectangle 7"/>
          <p:cNvSpPr/>
          <p:nvPr/>
        </p:nvSpPr>
        <p:spPr>
          <a:xfrm>
            <a:off x="470646" y="5065076"/>
            <a:ext cx="680421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d-ID" sz="2000" dirty="0"/>
              <a:t>Anda perhatikan ada item duplikat. Ketika set sebenarnya dibuat, item duplikat tidak akan ada.</a:t>
            </a:r>
          </a:p>
        </p:txBody>
      </p:sp>
    </p:spTree>
    <p:extLst>
      <p:ext uri="{BB962C8B-B14F-4D97-AF65-F5344CB8AC3E}">
        <p14:creationId xmlns:p14="http://schemas.microsoft.com/office/powerpoint/2010/main" val="175028122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Konversi List ke Set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D5FE55-FC6F-40FA-89D1-8E48A91CDB88}" type="datetime1">
              <a:rPr lang="id-ID" smtClean="0"/>
              <a:t>10/07/2019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/>
              <a:t>Struktur Data pada Python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41</a:t>
            </a:fld>
            <a:endParaRPr lang="id-ID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429496729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0" y="1600200"/>
            <a:ext cx="8048625" cy="4525963"/>
          </a:xfrm>
        </p:spPr>
      </p:pic>
    </p:spTree>
    <p:extLst>
      <p:ext uri="{BB962C8B-B14F-4D97-AF65-F5344CB8AC3E}">
        <p14:creationId xmlns:p14="http://schemas.microsoft.com/office/powerpoint/2010/main" val="417632614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Konversi List ke Set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69F23-E52A-4AE3-9682-C6CEAC196E3A}" type="datetime1">
              <a:rPr lang="id-ID" smtClean="0"/>
              <a:t>10/07/2019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/>
              <a:t>Struktur Data pada Python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42</a:t>
            </a:fld>
            <a:endParaRPr lang="id-ID" dirty="0"/>
          </a:p>
        </p:txBody>
      </p:sp>
      <p:pic>
        <p:nvPicPr>
          <p:cNvPr id="13" name="Content Placeholder 6"/>
          <p:cNvPicPr>
            <a:picLocks noGrp="1" noChangeAspect="1"/>
          </p:cNvPicPr>
          <p:nvPr>
            <p:ph idx="429496729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0" y="1600200"/>
            <a:ext cx="8048625" cy="4525963"/>
          </a:xfrm>
        </p:spPr>
      </p:pic>
      <p:sp>
        <p:nvSpPr>
          <p:cNvPr id="9" name="Rectangle 8"/>
          <p:cNvSpPr/>
          <p:nvPr/>
        </p:nvSpPr>
        <p:spPr>
          <a:xfrm>
            <a:off x="605115" y="4748608"/>
            <a:ext cx="633356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d-ID" dirty="0"/>
              <a:t>Untuk mengkonversi list ke set dengan menggunakan fungsi set yang disebut tipe-casting. Cukup menggunakan list sebagai input ke set fungsi.</a:t>
            </a:r>
          </a:p>
        </p:txBody>
      </p:sp>
      <p:sp>
        <p:nvSpPr>
          <p:cNvPr id="14" name="Oval 13"/>
          <p:cNvSpPr/>
          <p:nvPr/>
        </p:nvSpPr>
        <p:spPr>
          <a:xfrm>
            <a:off x="2218765" y="2339788"/>
            <a:ext cx="578221" cy="84716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6" name="TextBox 15"/>
          <p:cNvSpPr txBox="1"/>
          <p:nvPr/>
        </p:nvSpPr>
        <p:spPr>
          <a:xfrm>
            <a:off x="1331258" y="3966881"/>
            <a:ext cx="1694329" cy="646331"/>
          </a:xfrm>
          <a:prstGeom prst="rect">
            <a:avLst/>
          </a:prstGeom>
          <a:solidFill>
            <a:schemeClr val="accent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id-ID" dirty="0"/>
              <a:t>Konversi dari List ke Set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 flipV="1">
            <a:off x="1963271" y="3186952"/>
            <a:ext cx="430305" cy="7799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07220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Operasi Set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9AE3EF-E3CC-48F5-8045-46CB0418B799}" type="datetime1">
              <a:rPr lang="id-ID" smtClean="0"/>
              <a:t>10/07/2019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/>
              <a:t>Struktur Data pada Python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43</a:t>
            </a:fld>
            <a:endParaRPr lang="id-ID" dirty="0"/>
          </a:p>
        </p:txBody>
      </p:sp>
      <p:pic>
        <p:nvPicPr>
          <p:cNvPr id="8" name="Content Placeholder 6"/>
          <p:cNvPicPr>
            <a:picLocks noGrp="1" noChangeAspect="1"/>
          </p:cNvPicPr>
          <p:nvPr>
            <p:ph idx="429496729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0" y="1600200"/>
            <a:ext cx="8048625" cy="4525963"/>
          </a:xfrm>
        </p:spPr>
      </p:pic>
      <p:sp>
        <p:nvSpPr>
          <p:cNvPr id="11" name="TextBox 10"/>
          <p:cNvSpPr txBox="1"/>
          <p:nvPr/>
        </p:nvSpPr>
        <p:spPr>
          <a:xfrm>
            <a:off x="2998694" y="4236477"/>
            <a:ext cx="1869141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id-ID" dirty="0"/>
              <a:t>Diagram Venn Set A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4719916" y="3913311"/>
            <a:ext cx="389965" cy="32316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062568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Menambahkan elemen set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9374DF-34A7-4273-80C3-087840D267D7}" type="datetime1">
              <a:rPr lang="id-ID" smtClean="0"/>
              <a:t>10/07/2019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/>
              <a:t>Struktur Data pada Python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44</a:t>
            </a:fld>
            <a:endParaRPr lang="id-ID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429496729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0" y="1600200"/>
            <a:ext cx="8048625" cy="4525963"/>
          </a:xfrm>
        </p:spPr>
      </p:pic>
      <p:sp>
        <p:nvSpPr>
          <p:cNvPr id="3" name="Oval 2"/>
          <p:cNvSpPr/>
          <p:nvPr/>
        </p:nvSpPr>
        <p:spPr>
          <a:xfrm>
            <a:off x="655544" y="2958353"/>
            <a:ext cx="443753" cy="618565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" name="TextBox 7"/>
          <p:cNvSpPr txBox="1"/>
          <p:nvPr/>
        </p:nvSpPr>
        <p:spPr>
          <a:xfrm>
            <a:off x="584947" y="4318685"/>
            <a:ext cx="2918012" cy="646331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id-ID" dirty="0"/>
              <a:t>Menambahkan elemen set ‘NSYNS” pada set A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H="1" flipV="1">
            <a:off x="921124" y="3617258"/>
            <a:ext cx="221876" cy="75303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84947" y="1842247"/>
            <a:ext cx="72546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2000" dirty="0"/>
              <a:t>Untuk menambahkan elemen set menggunakan perintah </a:t>
            </a:r>
            <a:r>
              <a:rPr lang="id-ID" sz="2000" dirty="0">
                <a:solidFill>
                  <a:srgbClr val="00B050"/>
                </a:solidFill>
              </a:rPr>
              <a:t>Add</a:t>
            </a:r>
            <a:r>
              <a:rPr lang="id-ID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9636677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Menghapus elemen Set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BE82A-BACD-49B4-9AC4-6596DFDA86F5}" type="datetime1">
              <a:rPr lang="id-ID" smtClean="0"/>
              <a:t>10/07/2019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/>
              <a:t>Struktur Data pada Python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45</a:t>
            </a:fld>
            <a:endParaRPr lang="id-ID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429496729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0" y="1600200"/>
            <a:ext cx="8048625" cy="4525963"/>
          </a:xfrm>
        </p:spPr>
      </p:pic>
      <p:sp>
        <p:nvSpPr>
          <p:cNvPr id="8" name="TextBox 7"/>
          <p:cNvSpPr txBox="1"/>
          <p:nvPr/>
        </p:nvSpPr>
        <p:spPr>
          <a:xfrm>
            <a:off x="820271" y="4289611"/>
            <a:ext cx="2918012" cy="646331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id-ID" dirty="0"/>
              <a:t>Menghapus elemen set ‘NSYNS” pada set A</a:t>
            </a:r>
          </a:p>
        </p:txBody>
      </p:sp>
      <p:sp>
        <p:nvSpPr>
          <p:cNvPr id="3" name="Oval 2"/>
          <p:cNvSpPr/>
          <p:nvPr/>
        </p:nvSpPr>
        <p:spPr>
          <a:xfrm>
            <a:off x="820271" y="2649070"/>
            <a:ext cx="679076" cy="887506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cxnSp>
        <p:nvCxnSpPr>
          <p:cNvPr id="9" name="Straight Arrow Connector 8"/>
          <p:cNvCxnSpPr/>
          <p:nvPr/>
        </p:nvCxnSpPr>
        <p:spPr>
          <a:xfrm flipH="1" flipV="1">
            <a:off x="1267384" y="3536576"/>
            <a:ext cx="221876" cy="75303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84947" y="1842247"/>
            <a:ext cx="72546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2000" dirty="0"/>
              <a:t>Untuk menghapus elemen set menggunakan perintah </a:t>
            </a:r>
            <a:r>
              <a:rPr lang="id-ID" sz="2000" dirty="0">
                <a:solidFill>
                  <a:srgbClr val="00B050"/>
                </a:solidFill>
              </a:rPr>
              <a:t>remove</a:t>
            </a:r>
            <a:r>
              <a:rPr lang="id-ID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6633489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Mengecek elemen dalam Set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8494F0-9934-4793-BDF4-E4CB65369D65}" type="datetime1">
              <a:rPr lang="id-ID" smtClean="0"/>
              <a:t>10/07/2019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/>
              <a:t>Struktur Data pada Python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46</a:t>
            </a:fld>
            <a:endParaRPr lang="id-ID" dirty="0"/>
          </a:p>
        </p:txBody>
      </p:sp>
      <p:pic>
        <p:nvPicPr>
          <p:cNvPr id="8" name="Content Placeholder 6"/>
          <p:cNvPicPr>
            <a:picLocks noGrp="1" noChangeAspect="1"/>
          </p:cNvPicPr>
          <p:nvPr>
            <p:ph idx="429496729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0" y="1600200"/>
            <a:ext cx="8048625" cy="4525963"/>
          </a:xfrm>
        </p:spPr>
      </p:pic>
      <p:sp>
        <p:nvSpPr>
          <p:cNvPr id="9" name="Oval 8"/>
          <p:cNvSpPr/>
          <p:nvPr/>
        </p:nvSpPr>
        <p:spPr>
          <a:xfrm>
            <a:off x="1721223" y="3886199"/>
            <a:ext cx="430306" cy="726141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" name="TextBox 9"/>
          <p:cNvSpPr txBox="1"/>
          <p:nvPr/>
        </p:nvSpPr>
        <p:spPr>
          <a:xfrm>
            <a:off x="981636" y="5179733"/>
            <a:ext cx="2918012" cy="646331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id-ID" dirty="0"/>
              <a:t>Mengecek elemen set ‘AC/DC” pada set A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 flipV="1">
            <a:off x="2017057" y="4568546"/>
            <a:ext cx="215153" cy="60642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84946" y="1842247"/>
            <a:ext cx="80211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2000" dirty="0"/>
              <a:t>Untuk mengecek  elemen dalam suatu set menggunakan perintah </a:t>
            </a:r>
            <a:r>
              <a:rPr lang="id-ID" sz="2000" dirty="0">
                <a:solidFill>
                  <a:srgbClr val="00B050"/>
                </a:solidFill>
              </a:rPr>
              <a:t>in</a:t>
            </a:r>
            <a:r>
              <a:rPr lang="id-ID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7255500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 Operations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FACEFC-4CAF-42E3-B4D0-0473BC77791C}" type="datetime1">
              <a:rPr lang="id-ID" smtClean="0"/>
              <a:t>10/07/2019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/>
              <a:t>Struktur Data pada Python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47</a:t>
            </a:fld>
            <a:endParaRPr lang="id-ID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429496729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0" y="1600200"/>
            <a:ext cx="8048625" cy="4525963"/>
          </a:xfrm>
        </p:spPr>
      </p:pic>
    </p:spTree>
    <p:extLst>
      <p:ext uri="{BB962C8B-B14F-4D97-AF65-F5344CB8AC3E}">
        <p14:creationId xmlns:p14="http://schemas.microsoft.com/office/powerpoint/2010/main" val="47179014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Operasi Matematika pada Set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ABBEF-7D9A-4EAC-9A4C-D3D7C18E7F32}" type="datetime1">
              <a:rPr lang="id-ID" smtClean="0"/>
              <a:t>10/07/2019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/>
              <a:t>Struktur Data pada Python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48</a:t>
            </a:fld>
            <a:endParaRPr lang="id-ID" dirty="0"/>
          </a:p>
        </p:txBody>
      </p:sp>
      <p:pic>
        <p:nvPicPr>
          <p:cNvPr id="8" name="Content Placeholder 6"/>
          <p:cNvPicPr>
            <a:picLocks noGrp="1" noChangeAspect="1"/>
          </p:cNvPicPr>
          <p:nvPr>
            <p:ph idx="429496729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0" y="1600200"/>
            <a:ext cx="8048625" cy="4525963"/>
          </a:xfrm>
        </p:spPr>
      </p:pic>
      <p:pic>
        <p:nvPicPr>
          <p:cNvPr id="9" name="Content Placeholder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027" b="13479"/>
          <a:stretch/>
        </p:blipFill>
        <p:spPr>
          <a:xfrm>
            <a:off x="672352" y="3947306"/>
            <a:ext cx="7448656" cy="2407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8505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Operasi Matematika pada Set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51F31A-D9E4-4568-8DB5-B3E3C79A732F}" type="datetime1">
              <a:rPr lang="id-ID" smtClean="0"/>
              <a:t>10/07/2019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/>
              <a:t>Struktur Data pada Python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49</a:t>
            </a:fld>
            <a:endParaRPr lang="id-ID" dirty="0"/>
          </a:p>
        </p:txBody>
      </p:sp>
      <p:pic>
        <p:nvPicPr>
          <p:cNvPr id="8" name="Content Placeholder 6"/>
          <p:cNvPicPr>
            <a:picLocks noGrp="1" noChangeAspect="1"/>
          </p:cNvPicPr>
          <p:nvPr>
            <p:ph idx="429496729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0" y="1600200"/>
            <a:ext cx="8048625" cy="4525963"/>
          </a:xfrm>
        </p:spPr>
      </p:pic>
    </p:spTree>
    <p:extLst>
      <p:ext uri="{BB962C8B-B14F-4D97-AF65-F5344CB8AC3E}">
        <p14:creationId xmlns:p14="http://schemas.microsoft.com/office/powerpoint/2010/main" val="1242050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Tuples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21475-0E7F-45A8-8EC9-7A2F7BD7A491}" type="datetime1">
              <a:rPr lang="id-ID" smtClean="0"/>
              <a:t>10/07/2019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Struktur Data pada Python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5</a:t>
            </a:fld>
            <a:endParaRPr lang="id-ID" dirty="0"/>
          </a:p>
        </p:txBody>
      </p:sp>
      <p:sp>
        <p:nvSpPr>
          <p:cNvPr id="10" name="Content Placeholder 6"/>
          <p:cNvSpPr txBox="1">
            <a:spLocks/>
          </p:cNvSpPr>
          <p:nvPr/>
        </p:nvSpPr>
        <p:spPr>
          <a:xfrm>
            <a:off x="155851" y="1539767"/>
            <a:ext cx="8814723" cy="8485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000" i="0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Pada</a:t>
            </a:r>
            <a:r>
              <a:rPr kumimoji="0" lang="en-US" sz="2000" i="0" strike="noStrike" kern="1200" cap="none" spc="0" normalizeH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Python </a:t>
            </a:r>
            <a:r>
              <a:rPr kumimoji="0" lang="en-US" sz="2000" i="0" strike="noStrike" kern="1200" cap="none" spc="0" normalizeH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terdapat</a:t>
            </a:r>
            <a:r>
              <a:rPr kumimoji="0" lang="en-US" sz="2000" i="0" strike="noStrike" kern="1200" cap="none" spc="0" normalizeH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i="0" strike="noStrike" kern="1200" cap="none" spc="0" normalizeH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tipe</a:t>
            </a:r>
            <a:r>
              <a:rPr kumimoji="0" lang="en-US" sz="2000" i="0" strike="noStrike" kern="1200" cap="none" spc="0" normalizeH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data: string, integer, </a:t>
            </a:r>
            <a:r>
              <a:rPr kumimoji="0" lang="en-US" sz="2000" i="0" strike="noStrike" kern="1200" cap="none" spc="0" normalizeH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dan</a:t>
            </a:r>
            <a:r>
              <a:rPr kumimoji="0" lang="en-US" sz="2000" i="0" strike="noStrike" kern="1200" cap="none" spc="0" normalizeH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float. </a:t>
            </a:r>
            <a:r>
              <a:rPr kumimoji="0" lang="en-US" sz="2000" i="0" strike="noStrike" kern="1200" cap="none" spc="0" normalizeH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Ketiga</a:t>
            </a:r>
            <a:r>
              <a:rPr kumimoji="0" lang="en-US" sz="2000" i="0" strike="noStrike" kern="1200" cap="none" spc="0" normalizeH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i="0" strike="noStrike" kern="1200" cap="none" spc="0" normalizeH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tipe</a:t>
            </a:r>
            <a:r>
              <a:rPr kumimoji="0" lang="en-US" sz="2000" i="0" strike="noStrike" kern="1200" cap="none" spc="0" normalizeH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data </a:t>
            </a:r>
            <a:r>
              <a:rPr kumimoji="0" lang="en-US" sz="2000" i="0" strike="noStrike" kern="1200" cap="none" spc="0" normalizeH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tersebut</a:t>
            </a:r>
            <a:r>
              <a:rPr kumimoji="0" lang="en-US" sz="2000" i="0" strike="noStrike" kern="1200" cap="none" spc="0" normalizeH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i="0" strike="noStrike" kern="1200" cap="none" spc="0" normalizeH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dapat</a:t>
            </a:r>
            <a:r>
              <a:rPr kumimoji="0" lang="en-US" sz="2000" i="0" strike="noStrike" kern="1200" cap="none" spc="0" normalizeH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i="0" strike="noStrike" kern="1200" cap="none" spc="0" normalizeH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berada</a:t>
            </a:r>
            <a:r>
              <a:rPr kumimoji="0" lang="en-US" sz="2000" i="0" strike="noStrike" kern="1200" cap="none" spc="0" normalizeH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i="0" strike="noStrike" kern="1200" cap="none" spc="0" normalizeH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pada</a:t>
            </a:r>
            <a:r>
              <a:rPr kumimoji="0" lang="en-US" sz="2000" i="0" strike="noStrike" kern="1200" cap="none" spc="0" normalizeH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i="0" strike="noStrike" kern="1200" cap="none" spc="0" normalizeH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satu</a:t>
            </a:r>
            <a:r>
              <a:rPr kumimoji="0" lang="en-US" sz="2000" i="0" strike="noStrike" kern="1200" cap="none" spc="0" normalizeH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i="0" strike="noStrike" kern="1200" cap="none" spc="0" normalizeH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tuples</a:t>
            </a:r>
            <a:r>
              <a:rPr kumimoji="0" lang="en-US" sz="2000" i="0" strike="noStrike" kern="1200" cap="none" spc="0" normalizeH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</a:t>
            </a:r>
          </a:p>
        </p:txBody>
      </p:sp>
      <p:pic>
        <p:nvPicPr>
          <p:cNvPr id="8" name="Google Shape;69;p16"/>
          <p:cNvPicPr preferRelativeResize="0"/>
          <p:nvPr/>
        </p:nvPicPr>
        <p:blipFill>
          <a:blip r:embed="rId3">
            <a:alphaModFix/>
          </a:blip>
          <a:srcRect l="6312" t="21389" r="6529" b="17969"/>
          <a:stretch>
            <a:fillRect/>
          </a:stretch>
        </p:blipFill>
        <p:spPr>
          <a:xfrm>
            <a:off x="1323834" y="2770489"/>
            <a:ext cx="6086901" cy="226552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21931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Operasi Matematika pada Set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4350A-1983-4823-8002-0E6DDBE1F771}" type="datetime1">
              <a:rPr lang="id-ID" smtClean="0"/>
              <a:t>10/07/2019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/>
              <a:t>Struktur Data pada Python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50</a:t>
            </a:fld>
            <a:endParaRPr lang="id-ID" dirty="0"/>
          </a:p>
        </p:txBody>
      </p:sp>
      <p:pic>
        <p:nvPicPr>
          <p:cNvPr id="8" name="Content Placeholder 6"/>
          <p:cNvPicPr>
            <a:picLocks noGrp="1" noChangeAspect="1"/>
          </p:cNvPicPr>
          <p:nvPr>
            <p:ph idx="429496729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0" y="1600200"/>
            <a:ext cx="8048625" cy="4525963"/>
          </a:xfrm>
        </p:spPr>
      </p:pic>
      <p:sp>
        <p:nvSpPr>
          <p:cNvPr id="9" name="TextBox 8"/>
          <p:cNvSpPr txBox="1"/>
          <p:nvPr/>
        </p:nvSpPr>
        <p:spPr>
          <a:xfrm>
            <a:off x="430306" y="1344706"/>
            <a:ext cx="790687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d-ID" sz="2000" dirty="0"/>
              <a:t>Intersection adalah operasi untuk mencari elemen yang sama yang dimiliki oleh dua set. Operasi intersection menggunakan simbol ampersand (&amp;).</a:t>
            </a:r>
          </a:p>
        </p:txBody>
      </p:sp>
      <p:sp>
        <p:nvSpPr>
          <p:cNvPr id="10" name="Oval 9"/>
          <p:cNvSpPr/>
          <p:nvPr/>
        </p:nvSpPr>
        <p:spPr>
          <a:xfrm>
            <a:off x="3731556" y="3792072"/>
            <a:ext cx="524435" cy="658904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" name="TextBox 10"/>
          <p:cNvSpPr txBox="1"/>
          <p:nvPr/>
        </p:nvSpPr>
        <p:spPr>
          <a:xfrm>
            <a:off x="3731556" y="5325035"/>
            <a:ext cx="1620373" cy="707886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id-ID" sz="2000" dirty="0"/>
              <a:t>Operasi Intersection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H="1" flipV="1">
            <a:off x="3993773" y="4450976"/>
            <a:ext cx="107580" cy="87405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98984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Operasi Matematika pada Set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58F420-D958-4729-A93B-C328AC890BBE}" type="datetime1">
              <a:rPr lang="id-ID" smtClean="0"/>
              <a:t>10/07/2019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/>
              <a:t>Struktur Data pada Python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51</a:t>
            </a:fld>
            <a:endParaRPr lang="id-ID" dirty="0"/>
          </a:p>
        </p:txBody>
      </p:sp>
      <p:pic>
        <p:nvPicPr>
          <p:cNvPr id="10" name="Content Placeholder 6"/>
          <p:cNvPicPr>
            <a:picLocks noGrp="1" noChangeAspect="1"/>
          </p:cNvPicPr>
          <p:nvPr>
            <p:ph idx="429496729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0" y="1600200"/>
            <a:ext cx="8048625" cy="4525963"/>
          </a:xfrm>
        </p:spPr>
      </p:pic>
      <p:sp>
        <p:nvSpPr>
          <p:cNvPr id="11" name="TextBox 10"/>
          <p:cNvSpPr txBox="1"/>
          <p:nvPr/>
        </p:nvSpPr>
        <p:spPr>
          <a:xfrm>
            <a:off x="618565" y="1613647"/>
            <a:ext cx="69813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2000" dirty="0"/>
              <a:t>Union adalah operasi menggabungkan set atau himpunan.  </a:t>
            </a:r>
          </a:p>
        </p:txBody>
      </p:sp>
    </p:spTree>
    <p:extLst>
      <p:ext uri="{BB962C8B-B14F-4D97-AF65-F5344CB8AC3E}">
        <p14:creationId xmlns:p14="http://schemas.microsoft.com/office/powerpoint/2010/main" val="115538363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Operasi Matematika pada Set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6E1BE-0ED2-4C4E-AD8C-FB31A4BEFAD4}" type="datetime1">
              <a:rPr lang="id-ID" smtClean="0"/>
              <a:t>10/07/2019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/>
              <a:t>Struktur Data pada Python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52</a:t>
            </a:fld>
            <a:endParaRPr lang="id-ID" dirty="0"/>
          </a:p>
        </p:txBody>
      </p:sp>
      <p:pic>
        <p:nvPicPr>
          <p:cNvPr id="11" name="Content Placeholder 6"/>
          <p:cNvPicPr>
            <a:picLocks noGrp="1" noChangeAspect="1"/>
          </p:cNvPicPr>
          <p:nvPr>
            <p:ph idx="429496729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0" y="1600200"/>
            <a:ext cx="8048625" cy="4525963"/>
          </a:xfrm>
        </p:spPr>
      </p:pic>
    </p:spTree>
    <p:extLst>
      <p:ext uri="{BB962C8B-B14F-4D97-AF65-F5344CB8AC3E}">
        <p14:creationId xmlns:p14="http://schemas.microsoft.com/office/powerpoint/2010/main" val="193594837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Operasi Matematika pada Set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E4643-9533-455E-8CC3-CF01027CC27C}" type="datetime1">
              <a:rPr lang="id-ID" smtClean="0"/>
              <a:t>10/07/2019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/>
              <a:t>Struktur Data pada Python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53</a:t>
            </a:fld>
            <a:endParaRPr lang="id-ID" dirty="0"/>
          </a:p>
        </p:txBody>
      </p:sp>
      <p:pic>
        <p:nvPicPr>
          <p:cNvPr id="15" name="Content Placeholder 6"/>
          <p:cNvPicPr>
            <a:picLocks noGrp="1" noChangeAspect="1"/>
          </p:cNvPicPr>
          <p:nvPr>
            <p:ph idx="429496729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0" y="1600200"/>
            <a:ext cx="8048625" cy="4525963"/>
          </a:xfrm>
        </p:spPr>
      </p:pic>
      <p:sp>
        <p:nvSpPr>
          <p:cNvPr id="13" name="TextBox 12"/>
          <p:cNvSpPr txBox="1"/>
          <p:nvPr/>
        </p:nvSpPr>
        <p:spPr>
          <a:xfrm>
            <a:off x="1237128" y="1667435"/>
            <a:ext cx="68848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dirty="0"/>
              <a:t>Subset :  sebuah himpunan adalah bagian dari himpunan besar.</a:t>
            </a:r>
          </a:p>
        </p:txBody>
      </p:sp>
    </p:spTree>
    <p:extLst>
      <p:ext uri="{BB962C8B-B14F-4D97-AF65-F5344CB8AC3E}">
        <p14:creationId xmlns:p14="http://schemas.microsoft.com/office/powerpoint/2010/main" val="32516654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Dictionar</a:t>
            </a:r>
            <a:r>
              <a:rPr lang="id-ID" dirty="0"/>
              <a:t>y (Kamus)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12A0E-5680-4D35-A1A4-A57D9E8A49EA}" type="datetime1">
              <a:rPr lang="id-ID" smtClean="0"/>
              <a:t>10/07/2019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/>
              <a:t>Struktur Data pada Python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54</a:t>
            </a:fld>
            <a:endParaRPr lang="id-ID" dirty="0"/>
          </a:p>
        </p:txBody>
      </p:sp>
      <p:sp>
        <p:nvSpPr>
          <p:cNvPr id="8" name="Text Placeholder 7"/>
          <p:cNvSpPr>
            <a:spLocks noGrp="1"/>
          </p:cNvSpPr>
          <p:nvPr>
            <p:ph idx="4294967295"/>
          </p:nvPr>
        </p:nvSpPr>
        <p:spPr>
          <a:xfrm>
            <a:off x="0" y="1600200"/>
            <a:ext cx="8229600" cy="4525963"/>
          </a:xfrm>
        </p:spPr>
        <p:txBody>
          <a:bodyPr>
            <a:normAutofit/>
          </a:bodyPr>
          <a:lstStyle/>
          <a:p>
            <a:r>
              <a:rPr lang="id-ID" dirty="0"/>
              <a:t>Bagian 4</a:t>
            </a:r>
          </a:p>
        </p:txBody>
      </p:sp>
    </p:spTree>
    <p:extLst>
      <p:ext uri="{BB962C8B-B14F-4D97-AF65-F5344CB8AC3E}">
        <p14:creationId xmlns:p14="http://schemas.microsoft.com/office/powerpoint/2010/main" val="150388719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Dictionary (Kamus)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E10B2-86FB-4DB0-A55F-8B1C7B488FAC}" type="datetime1">
              <a:rPr lang="id-ID" smtClean="0"/>
              <a:t>10/07/2019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/>
              <a:t>Struktur Data pada Python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55</a:t>
            </a:fld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0" y="1600200"/>
            <a:ext cx="8229600" cy="4525963"/>
          </a:xfrm>
        </p:spPr>
        <p:txBody>
          <a:bodyPr/>
          <a:lstStyle/>
          <a:p>
            <a:r>
              <a:rPr lang="id-ID" dirty="0"/>
              <a:t>Dictionary (kamus ) adalah adalah jenis koleksi dalam Python yang memiliki Key dan Value.</a:t>
            </a:r>
            <a:br>
              <a:rPr lang="id-ID" dirty="0"/>
            </a:br>
            <a:endParaRPr lang="id-ID" dirty="0"/>
          </a:p>
        </p:txBody>
      </p:sp>
      <p:pic>
        <p:nvPicPr>
          <p:cNvPr id="9" name="Content Placeholder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09" t="3419" r="13162" b="8894"/>
          <a:stretch/>
        </p:blipFill>
        <p:spPr>
          <a:xfrm>
            <a:off x="1594337" y="2497014"/>
            <a:ext cx="5633003" cy="3716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76724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Dictionary (Kamus)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22E86-8956-4816-8E9B-C8379C96D60A}" type="datetime1">
              <a:rPr lang="id-ID" smtClean="0"/>
              <a:t>10/07/2019</a:t>
            </a:fld>
            <a:endParaRPr lang="id-ID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/>
              <a:t>Struktur Data pada Python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56</a:t>
            </a:fld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0" y="1600200"/>
            <a:ext cx="8229600" cy="4525963"/>
          </a:xfrm>
        </p:spPr>
        <p:txBody>
          <a:bodyPr/>
          <a:lstStyle/>
          <a:p>
            <a:r>
              <a:rPr lang="id-ID" dirty="0"/>
              <a:t>Untuk membuat Dictionary (kamus ) dalam Python di gunakan kurung kurawal </a:t>
            </a:r>
            <a:r>
              <a:rPr lang="id-ID" dirty="0">
                <a:solidFill>
                  <a:srgbClr val="FF0000"/>
                </a:solidFill>
              </a:rPr>
              <a:t>{ }</a:t>
            </a:r>
            <a:r>
              <a:rPr lang="id-ID" dirty="0"/>
              <a:t>.</a:t>
            </a:r>
          </a:p>
          <a:p>
            <a:r>
              <a:rPr lang="id-ID" dirty="0"/>
              <a:t>Key adalah elemen pertama, bersifat tetap dan harus  unik. Setiap key diikuti oleh value (nilai) yang dipisahkan oleh titik dua. </a:t>
            </a:r>
          </a:p>
          <a:p>
            <a:r>
              <a:rPr lang="id-ID" dirty="0"/>
              <a:t>Value (Nilai) dapat  berniai tetap, berubah-ubah, dan boleh bernilai sama.</a:t>
            </a:r>
          </a:p>
          <a:p>
            <a:r>
              <a:rPr lang="id-ID" dirty="0"/>
              <a:t>Setiap Key dan value dipisahkan dengan  tanda koma. </a:t>
            </a:r>
            <a:br>
              <a:rPr lang="id-ID" dirty="0"/>
            </a:br>
            <a:endParaRPr lang="id-ID" dirty="0"/>
          </a:p>
        </p:txBody>
      </p:sp>
      <p:pic>
        <p:nvPicPr>
          <p:cNvPr id="7" name="Content Placeholder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758" b="15621"/>
          <a:stretch/>
        </p:blipFill>
        <p:spPr>
          <a:xfrm>
            <a:off x="390327" y="4548554"/>
            <a:ext cx="8403034" cy="738004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527538" y="4548554"/>
            <a:ext cx="1465385" cy="738004"/>
          </a:xfrm>
          <a:prstGeom prst="ellipse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44764468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Dictionary (Kamus)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64B804-5D02-4B69-9E7C-6CDF2FF51332}" type="datetime1">
              <a:rPr lang="id-ID" smtClean="0"/>
              <a:t>10/07/2019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/>
              <a:t>Struktur Data pada Python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57</a:t>
            </a:fld>
            <a:endParaRPr lang="id-ID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429496729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0" y="1600200"/>
            <a:ext cx="8048625" cy="4525963"/>
          </a:xfrm>
        </p:spPr>
      </p:pic>
      <p:sp>
        <p:nvSpPr>
          <p:cNvPr id="3" name="TextBox 2"/>
          <p:cNvSpPr txBox="1"/>
          <p:nvPr/>
        </p:nvSpPr>
        <p:spPr>
          <a:xfrm>
            <a:off x="1184031" y="1875692"/>
            <a:ext cx="701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dirty="0"/>
              <a:t>Berikut adalah contoh Dictionary (kamus) dari album, di mana key nya adalah  judul album dan Value (nilai) nya adalah tahun rilis.</a:t>
            </a:r>
          </a:p>
        </p:txBody>
      </p:sp>
    </p:spTree>
    <p:extLst>
      <p:ext uri="{BB962C8B-B14F-4D97-AF65-F5344CB8AC3E}">
        <p14:creationId xmlns:p14="http://schemas.microsoft.com/office/powerpoint/2010/main" val="21520887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Dictionary (Kamus)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A3485A-03F9-4E31-90D7-CA57031EB750}" type="datetime1">
              <a:rPr lang="id-ID" smtClean="0"/>
              <a:t>10/07/2019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/>
              <a:t>Struktur Data pada Python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58</a:t>
            </a:fld>
            <a:endParaRPr lang="id-ID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429496729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0" y="1600200"/>
            <a:ext cx="8048625" cy="4525963"/>
          </a:xfrm>
        </p:spPr>
      </p:pic>
      <p:pic>
        <p:nvPicPr>
          <p:cNvPr id="8" name="Content Placeholder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33" t="38237" r="30565" b="10150"/>
          <a:stretch/>
        </p:blipFill>
        <p:spPr>
          <a:xfrm>
            <a:off x="4665784" y="2039815"/>
            <a:ext cx="3798277" cy="2438400"/>
          </a:xfrm>
          <a:prstGeom prst="rect">
            <a:avLst/>
          </a:prstGeom>
        </p:spPr>
      </p:pic>
      <p:sp>
        <p:nvSpPr>
          <p:cNvPr id="3" name="Right Arrow 2"/>
          <p:cNvSpPr/>
          <p:nvPr/>
        </p:nvSpPr>
        <p:spPr>
          <a:xfrm>
            <a:off x="4044462" y="2907323"/>
            <a:ext cx="480646" cy="35169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" name="TextBox 8"/>
          <p:cNvSpPr txBox="1"/>
          <p:nvPr/>
        </p:nvSpPr>
        <p:spPr>
          <a:xfrm>
            <a:off x="738553" y="1393484"/>
            <a:ext cx="77255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dirty="0"/>
              <a:t>Dictionary (kamus) dapat ditambahkan yaitu dengan menambahkan pasangan key dan value.</a:t>
            </a:r>
          </a:p>
        </p:txBody>
      </p:sp>
    </p:spTree>
    <p:extLst>
      <p:ext uri="{BB962C8B-B14F-4D97-AF65-F5344CB8AC3E}">
        <p14:creationId xmlns:p14="http://schemas.microsoft.com/office/powerpoint/2010/main" val="4396371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Dictionary (Kamus)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AA5B6-DC34-4B97-9BB0-655C16405E7D}" type="datetime1">
              <a:rPr lang="id-ID" smtClean="0"/>
              <a:t>10/07/2019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/>
              <a:t>Struktur Data pada Python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59</a:t>
            </a:fld>
            <a:endParaRPr lang="id-ID" dirty="0"/>
          </a:p>
        </p:txBody>
      </p:sp>
      <p:pic>
        <p:nvPicPr>
          <p:cNvPr id="8" name="Content Placeholder 6"/>
          <p:cNvPicPr>
            <a:picLocks noGrp="1" noChangeAspect="1"/>
          </p:cNvPicPr>
          <p:nvPr>
            <p:ph idx="429496729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0" y="1600200"/>
            <a:ext cx="8048625" cy="4525963"/>
          </a:xfrm>
        </p:spPr>
      </p:pic>
      <p:sp>
        <p:nvSpPr>
          <p:cNvPr id="9" name="TextBox 8"/>
          <p:cNvSpPr txBox="1"/>
          <p:nvPr/>
        </p:nvSpPr>
        <p:spPr>
          <a:xfrm>
            <a:off x="1301262" y="2063262"/>
            <a:ext cx="5750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dirty="0"/>
              <a:t>Dictionary (kamus ) dapat ditetapkan menjadi variabel.</a:t>
            </a:r>
          </a:p>
        </p:txBody>
      </p:sp>
    </p:spTree>
    <p:extLst>
      <p:ext uri="{BB962C8B-B14F-4D97-AF65-F5344CB8AC3E}">
        <p14:creationId xmlns:p14="http://schemas.microsoft.com/office/powerpoint/2010/main" val="35631340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Tuples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A66077-E82C-4DC7-A6E7-E16E529633CD}" type="datetime1">
              <a:rPr lang="id-ID" smtClean="0"/>
              <a:t>10/07/2019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Struktur Data pada Python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6</a:t>
            </a:fld>
            <a:endParaRPr lang="id-ID" dirty="0"/>
          </a:p>
        </p:txBody>
      </p:sp>
      <p:sp>
        <p:nvSpPr>
          <p:cNvPr id="10" name="Content Placeholder 6"/>
          <p:cNvSpPr txBox="1">
            <a:spLocks/>
          </p:cNvSpPr>
          <p:nvPr/>
        </p:nvSpPr>
        <p:spPr>
          <a:xfrm>
            <a:off x="155851" y="1471527"/>
            <a:ext cx="8814723" cy="8485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Anggota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/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elemen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pada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tuples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dapat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diberikan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indeks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positif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maupun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indeks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negatif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sehingga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anggota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/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elemen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tuples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dapat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diakses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dengan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menggunakan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indeks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.</a:t>
            </a:r>
            <a:endParaRPr kumimoji="0" lang="en-US" sz="2000" i="0" strike="noStrike" kern="1200" cap="none" spc="0" normalizeH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9" name="Google Shape;74;p17"/>
          <p:cNvPicPr preferRelativeResize="0"/>
          <p:nvPr/>
        </p:nvPicPr>
        <p:blipFill>
          <a:blip r:embed="rId3">
            <a:alphaModFix/>
          </a:blip>
          <a:srcRect l="6968" t="20825" r="21695" b="15713"/>
          <a:stretch>
            <a:fillRect/>
          </a:stretch>
        </p:blipFill>
        <p:spPr>
          <a:xfrm>
            <a:off x="1473959" y="2634018"/>
            <a:ext cx="5595582" cy="251118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21931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Dictionary (Kamus)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68895F-FE4B-412B-B7BB-261C2C17C59E}" type="datetime1">
              <a:rPr lang="id-ID" smtClean="0"/>
              <a:t>10/07/2019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/>
              <a:t>Struktur Data pada Python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60</a:t>
            </a:fld>
            <a:endParaRPr lang="id-ID" dirty="0"/>
          </a:p>
        </p:txBody>
      </p:sp>
      <p:pic>
        <p:nvPicPr>
          <p:cNvPr id="8" name="Content Placeholder 6"/>
          <p:cNvPicPr>
            <a:picLocks noGrp="1" noChangeAspect="1"/>
          </p:cNvPicPr>
          <p:nvPr>
            <p:ph idx="429496729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0" y="1600200"/>
            <a:ext cx="8048625" cy="4525963"/>
          </a:xfrm>
        </p:spPr>
      </p:pic>
      <p:sp>
        <p:nvSpPr>
          <p:cNvPr id="10" name="TextBox 9"/>
          <p:cNvSpPr txBox="1"/>
          <p:nvPr/>
        </p:nvSpPr>
        <p:spPr>
          <a:xfrm>
            <a:off x="1172308" y="1817078"/>
            <a:ext cx="735036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d-ID" dirty="0"/>
              <a:t>Key digunakan untuk mencari Value. Digunakan kurung siku [ ]; argumen untuk melakukan pencarian berdasarkan key, dan selanjutnya menghasilkan nilai. </a:t>
            </a:r>
          </a:p>
          <a:p>
            <a:pPr algn="just"/>
            <a:r>
              <a:rPr lang="id-ID" dirty="0"/>
              <a:t>Misalkan menggunakan kunci “Thriller," ini menghasilkan value 1982.</a:t>
            </a:r>
          </a:p>
          <a:p>
            <a:pPr algn="just"/>
            <a:br>
              <a:rPr lang="id-ID" dirty="0"/>
            </a:b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58506643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Dictionary (Kamus)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11169-F6B3-4D35-938C-A9C4EA6B60D9}" type="datetime1">
              <a:rPr lang="id-ID" smtClean="0"/>
              <a:t>10/07/2019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/>
              <a:t>Struktur Data pada Python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61</a:t>
            </a:fld>
            <a:endParaRPr lang="id-ID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429496729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0" y="1600200"/>
            <a:ext cx="8048625" cy="4525963"/>
          </a:xfrm>
        </p:spPr>
      </p:pic>
      <p:sp>
        <p:nvSpPr>
          <p:cNvPr id="8" name="Rectangle 7"/>
          <p:cNvSpPr/>
          <p:nvPr/>
        </p:nvSpPr>
        <p:spPr>
          <a:xfrm>
            <a:off x="832338" y="5580185"/>
            <a:ext cx="1805354" cy="7268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" name="Rectangle 8"/>
          <p:cNvSpPr/>
          <p:nvPr/>
        </p:nvSpPr>
        <p:spPr>
          <a:xfrm>
            <a:off x="6459415" y="5797061"/>
            <a:ext cx="1242647" cy="2930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93807632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Dictionary (Kamus)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D51FF-4166-4228-8B3F-D2CF22925AB4}" type="datetime1">
              <a:rPr lang="id-ID" smtClean="0"/>
              <a:t>10/07/2019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/>
              <a:t>Struktur Data pada Python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62</a:t>
            </a:fld>
            <a:endParaRPr lang="id-ID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429496729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0" y="1600200"/>
            <a:ext cx="8048625" cy="4525963"/>
          </a:xfrm>
        </p:spPr>
      </p:pic>
      <p:sp>
        <p:nvSpPr>
          <p:cNvPr id="3" name="TextBox 2"/>
          <p:cNvSpPr txBox="1"/>
          <p:nvPr/>
        </p:nvSpPr>
        <p:spPr>
          <a:xfrm>
            <a:off x="750277" y="1852246"/>
            <a:ext cx="8174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dirty="0"/>
              <a:t>Untuk menghapus elemen dari Dictionary (kamus) menggunakan perintah </a:t>
            </a:r>
            <a:r>
              <a:rPr lang="id-ID" dirty="0">
                <a:solidFill>
                  <a:srgbClr val="FF0000"/>
                </a:solidFill>
              </a:rPr>
              <a:t>del</a:t>
            </a:r>
            <a:r>
              <a:rPr lang="id-ID" dirty="0"/>
              <a:t>.</a:t>
            </a:r>
          </a:p>
        </p:txBody>
      </p:sp>
      <p:sp>
        <p:nvSpPr>
          <p:cNvPr id="8" name="Oval 7"/>
          <p:cNvSpPr/>
          <p:nvPr/>
        </p:nvSpPr>
        <p:spPr>
          <a:xfrm>
            <a:off x="5111262" y="3376245"/>
            <a:ext cx="844061" cy="574431"/>
          </a:xfrm>
          <a:prstGeom prst="ellipse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70399532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Dictionary (Kamus)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E06233-E618-40E4-8402-531FA44E8B18}" type="datetime1">
              <a:rPr lang="id-ID" smtClean="0"/>
              <a:t>10/07/2019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/>
              <a:t>Struktur Data pada Python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63</a:t>
            </a:fld>
            <a:endParaRPr lang="id-ID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429496729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0" y="1600200"/>
            <a:ext cx="8048625" cy="4525963"/>
          </a:xfrm>
        </p:spPr>
      </p:pic>
      <p:sp>
        <p:nvSpPr>
          <p:cNvPr id="3" name="TextBox 2"/>
          <p:cNvSpPr txBox="1"/>
          <p:nvPr/>
        </p:nvSpPr>
        <p:spPr>
          <a:xfrm>
            <a:off x="1172307" y="1648489"/>
            <a:ext cx="69400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d-ID" dirty="0"/>
              <a:t>Untuk mengecek apakah terdapat key tertentu dalam Dictionary (kamus) digunakan perintah </a:t>
            </a:r>
            <a:r>
              <a:rPr lang="id-ID" dirty="0">
                <a:solidFill>
                  <a:srgbClr val="FF0000"/>
                </a:solidFill>
              </a:rPr>
              <a:t>in</a:t>
            </a:r>
            <a:r>
              <a:rPr lang="id-ID" dirty="0"/>
              <a:t>. Jika key terdapat dalam kamus akan menghasilkan true, jika tidak terdapat key akan menghasilkan false.</a:t>
            </a:r>
          </a:p>
        </p:txBody>
      </p:sp>
      <p:sp>
        <p:nvSpPr>
          <p:cNvPr id="8" name="Oval 7"/>
          <p:cNvSpPr/>
          <p:nvPr/>
        </p:nvSpPr>
        <p:spPr>
          <a:xfrm>
            <a:off x="6717321" y="3305905"/>
            <a:ext cx="691663" cy="468926"/>
          </a:xfrm>
          <a:prstGeom prst="ellipse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03212572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Dictionary (Kamus)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8DE27-6D26-4C62-9B87-E3623FAD2C5F}" type="datetime1">
              <a:rPr lang="id-ID" smtClean="0"/>
              <a:t>10/07/2019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/>
              <a:t>Struktur Data pada Python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64</a:t>
            </a:fld>
            <a:endParaRPr lang="id-ID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429496729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0" y="1600200"/>
            <a:ext cx="8048625" cy="4525963"/>
          </a:xfrm>
        </p:spPr>
      </p:pic>
    </p:spTree>
    <p:extLst>
      <p:ext uri="{BB962C8B-B14F-4D97-AF65-F5344CB8AC3E}">
        <p14:creationId xmlns:p14="http://schemas.microsoft.com/office/powerpoint/2010/main" val="220804006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Dictionary (Kamus)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C7A3F-B963-4F7D-AFA9-12E63CDD3FA3}" type="datetime1">
              <a:rPr lang="id-ID" smtClean="0"/>
              <a:t>10/07/2019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/>
              <a:t>Struktur Data pada Python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65</a:t>
            </a:fld>
            <a:endParaRPr lang="id-ID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429496729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0" y="1600200"/>
            <a:ext cx="8048625" cy="4525963"/>
          </a:xfrm>
        </p:spPr>
      </p:pic>
      <p:sp>
        <p:nvSpPr>
          <p:cNvPr id="8" name="Oval 7"/>
          <p:cNvSpPr/>
          <p:nvPr/>
        </p:nvSpPr>
        <p:spPr>
          <a:xfrm>
            <a:off x="492369" y="4513383"/>
            <a:ext cx="1242647" cy="550984"/>
          </a:xfrm>
          <a:prstGeom prst="ellipse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cxnSp>
        <p:nvCxnSpPr>
          <p:cNvPr id="10" name="Straight Arrow Connector 9"/>
          <p:cNvCxnSpPr/>
          <p:nvPr/>
        </p:nvCxnSpPr>
        <p:spPr>
          <a:xfrm flipH="1" flipV="1">
            <a:off x="1336431" y="5064367"/>
            <a:ext cx="246184" cy="36497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97523" y="5429746"/>
            <a:ext cx="3651738" cy="707886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id-ID" sz="2000" dirty="0"/>
              <a:t>Untuk melihat semua key dalam Dictionary (kamus)</a:t>
            </a:r>
            <a:r>
              <a:rPr lang="id-ID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2067650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Dictionary (Kamus)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8405C0-6ABD-413D-83C9-0EF2483BEE56}" type="datetime1">
              <a:rPr lang="id-ID" smtClean="0"/>
              <a:t>10/07/2019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/>
              <a:t>Struktur Data pada Python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66</a:t>
            </a:fld>
            <a:endParaRPr lang="id-ID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429496729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0" y="1600200"/>
            <a:ext cx="8048625" cy="4525963"/>
          </a:xfrm>
        </p:spPr>
      </p:pic>
      <p:sp>
        <p:nvSpPr>
          <p:cNvPr id="3" name="Oval 2"/>
          <p:cNvSpPr/>
          <p:nvPr/>
        </p:nvSpPr>
        <p:spPr>
          <a:xfrm>
            <a:off x="1137138" y="4607169"/>
            <a:ext cx="1570893" cy="550984"/>
          </a:xfrm>
          <a:prstGeom prst="ellipse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" name="TextBox 7"/>
          <p:cNvSpPr txBox="1"/>
          <p:nvPr/>
        </p:nvSpPr>
        <p:spPr>
          <a:xfrm>
            <a:off x="1506415" y="5423684"/>
            <a:ext cx="3651738" cy="707886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id-ID" sz="2000" dirty="0"/>
              <a:t>Untuk melihat semua value dalam Dictionary (kamus)</a:t>
            </a:r>
            <a:r>
              <a:rPr lang="id-ID" dirty="0"/>
              <a:t>.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H="1" flipV="1">
            <a:off x="2215662" y="5158153"/>
            <a:ext cx="140676" cy="26553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40162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088EDB95-D57D-43D6-839D-F21AFB3EFF2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22" r="2424"/>
          <a:stretch/>
        </p:blipFill>
        <p:spPr>
          <a:xfrm>
            <a:off x="4082473" y="0"/>
            <a:ext cx="5061527" cy="68580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539FCA66-5646-4B0E-8DAB-6A9D8EC1C265}"/>
              </a:ext>
            </a:extLst>
          </p:cNvPr>
          <p:cNvGrpSpPr/>
          <p:nvPr/>
        </p:nvGrpSpPr>
        <p:grpSpPr>
          <a:xfrm>
            <a:off x="479456" y="3027641"/>
            <a:ext cx="2716277" cy="1073283"/>
            <a:chOff x="2206243" y="3959676"/>
            <a:chExt cx="2716277" cy="1073283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C0680D9-1347-439D-B54E-62825519D7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11537" y="4518056"/>
              <a:ext cx="187746" cy="187746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4A983BD-FDF3-467D-B6FC-5262B278349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11537" y="4066816"/>
              <a:ext cx="187746" cy="187746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74C9ED1-F614-40B7-B987-364331AEA7A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11537" y="4292436"/>
              <a:ext cx="187746" cy="187746"/>
            </a:xfrm>
            <a:prstGeom prst="rect">
              <a:avLst/>
            </a:prstGeom>
          </p:spPr>
        </p:pic>
        <p:sp>
          <p:nvSpPr>
            <p:cNvPr id="10" name="Title 1">
              <a:extLst>
                <a:ext uri="{FF2B5EF4-FFF2-40B4-BE49-F238E27FC236}">
                  <a16:creationId xmlns:a16="http://schemas.microsoft.com/office/drawing/2014/main" id="{1D067117-5FDC-4612-B064-B663709B1833}"/>
                </a:ext>
              </a:extLst>
            </p:cNvPr>
            <p:cNvSpPr txBox="1">
              <a:spLocks/>
            </p:cNvSpPr>
            <p:nvPr/>
          </p:nvSpPr>
          <p:spPr>
            <a:xfrm>
              <a:off x="2424490" y="3959676"/>
              <a:ext cx="1993143" cy="37841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fontAlgn="base"/>
              <a:r>
                <a:rPr lang="en-US" sz="1400" dirty="0" err="1">
                  <a:solidFill>
                    <a:srgbClr val="4472C4">
                      <a:lumMod val="50000"/>
                    </a:srgbClr>
                  </a:solidFill>
                  <a:latin typeface="HP Simplified" panose="020B0606020204020204" pitchFamily="34" charset="0"/>
                </a:rPr>
                <a:t>digitalent.kominfo</a:t>
              </a:r>
              <a:endParaRPr lang="en-US" sz="7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endParaRPr>
            </a:p>
          </p:txBody>
        </p:sp>
        <p:sp>
          <p:nvSpPr>
            <p:cNvPr id="11" name="Title 1">
              <a:extLst>
                <a:ext uri="{FF2B5EF4-FFF2-40B4-BE49-F238E27FC236}">
                  <a16:creationId xmlns:a16="http://schemas.microsoft.com/office/drawing/2014/main" id="{1836F539-354E-46E3-8616-C5F4B6531B84}"/>
                </a:ext>
              </a:extLst>
            </p:cNvPr>
            <p:cNvSpPr txBox="1">
              <a:spLocks/>
            </p:cNvSpPr>
            <p:nvPr/>
          </p:nvSpPr>
          <p:spPr>
            <a:xfrm>
              <a:off x="2424490" y="4187630"/>
              <a:ext cx="1993143" cy="37841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fontAlgn="base"/>
              <a:r>
                <a:rPr lang="en-US" sz="1400" dirty="0" err="1">
                  <a:solidFill>
                    <a:srgbClr val="4472C4">
                      <a:lumMod val="50000"/>
                    </a:srgbClr>
                  </a:solidFill>
                  <a:latin typeface="HP Simplified" panose="020B0606020204020204" pitchFamily="34" charset="0"/>
                </a:rPr>
                <a:t>digitalent.kominfo</a:t>
              </a:r>
              <a:endParaRPr lang="en-US" sz="7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endParaRPr>
            </a:p>
          </p:txBody>
        </p:sp>
        <p:sp>
          <p:nvSpPr>
            <p:cNvPr id="12" name="Title 1">
              <a:extLst>
                <a:ext uri="{FF2B5EF4-FFF2-40B4-BE49-F238E27FC236}">
                  <a16:creationId xmlns:a16="http://schemas.microsoft.com/office/drawing/2014/main" id="{01C47935-32DD-4412-BB89-98F47C0CF21E}"/>
                </a:ext>
              </a:extLst>
            </p:cNvPr>
            <p:cNvSpPr txBox="1">
              <a:spLocks/>
            </p:cNvSpPr>
            <p:nvPr/>
          </p:nvSpPr>
          <p:spPr>
            <a:xfrm>
              <a:off x="2424490" y="4422719"/>
              <a:ext cx="1993143" cy="37841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fontAlgn="base"/>
              <a:r>
                <a:rPr lang="en-US" sz="1400" dirty="0" err="1">
                  <a:solidFill>
                    <a:srgbClr val="4472C4">
                      <a:lumMod val="50000"/>
                    </a:srgbClr>
                  </a:solidFill>
                  <a:latin typeface="HP Simplified" panose="020B0606020204020204" pitchFamily="34" charset="0"/>
                </a:rPr>
                <a:t>DTS_kominfo</a:t>
              </a:r>
              <a:endParaRPr lang="en-US" sz="7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endParaRP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DCACA51-C325-4023-9C88-859ACDFAD9D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06243" y="4743676"/>
              <a:ext cx="193040" cy="193040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AB5299A3-9580-4C35-8ACF-51B39D383A60}"/>
                </a:ext>
              </a:extLst>
            </p:cNvPr>
            <p:cNvSpPr txBox="1">
              <a:spLocks/>
            </p:cNvSpPr>
            <p:nvPr/>
          </p:nvSpPr>
          <p:spPr>
            <a:xfrm>
              <a:off x="2424490" y="4654540"/>
              <a:ext cx="2498030" cy="37841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fontAlgn="base"/>
              <a:r>
                <a:rPr lang="en-US" sz="1400" dirty="0">
                  <a:solidFill>
                    <a:srgbClr val="4472C4">
                      <a:lumMod val="50000"/>
                    </a:srgbClr>
                  </a:solidFill>
                  <a:latin typeface="HP Simplified" panose="020B0606020204020204" pitchFamily="34" charset="0"/>
                </a:rPr>
                <a:t>Digital Talent Scholarship 2019</a:t>
              </a:r>
              <a:endParaRPr lang="en-US" sz="7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endParaRPr>
            </a:p>
          </p:txBody>
        </p:sp>
      </p:grpSp>
      <p:sp>
        <p:nvSpPr>
          <p:cNvPr id="15" name="Title 1">
            <a:extLst>
              <a:ext uri="{FF2B5EF4-FFF2-40B4-BE49-F238E27FC236}">
                <a16:creationId xmlns:a16="http://schemas.microsoft.com/office/drawing/2014/main" id="{15B4ECB2-1EA2-45BD-A1C4-83B0C6BDA2C2}"/>
              </a:ext>
            </a:extLst>
          </p:cNvPr>
          <p:cNvSpPr txBox="1">
            <a:spLocks/>
          </p:cNvSpPr>
          <p:nvPr/>
        </p:nvSpPr>
        <p:spPr>
          <a:xfrm>
            <a:off x="396745" y="1534458"/>
            <a:ext cx="1827720" cy="5877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/>
            <a:r>
              <a:rPr lang="en-US" sz="16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IKUTI KAMI</a:t>
            </a:r>
            <a:endParaRPr lang="en-US" sz="900" dirty="0">
              <a:solidFill>
                <a:srgbClr val="4472C4">
                  <a:lumMod val="50000"/>
                </a:srgbClr>
              </a:solidFill>
              <a:latin typeface="HP Simplified" panose="020B060602020402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9ECE9BA-4A57-4C40-8543-79ADE3BA9D81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24" t="28606" r="7380" b="32333"/>
          <a:stretch/>
        </p:blipFill>
        <p:spPr>
          <a:xfrm>
            <a:off x="314035" y="2050357"/>
            <a:ext cx="1827720" cy="86584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FE69A50C-EA9B-47A2-B1B3-8D385A77FE0F}"/>
              </a:ext>
            </a:extLst>
          </p:cNvPr>
          <p:cNvSpPr/>
          <p:nvPr/>
        </p:nvSpPr>
        <p:spPr>
          <a:xfrm>
            <a:off x="422449" y="4294918"/>
            <a:ext cx="5509449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/>
            <a:r>
              <a:rPr lang="en-US" sz="14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Pusat </a:t>
            </a:r>
            <a:r>
              <a:rPr lang="en-US" sz="1400" dirty="0" err="1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Pengembangan</a:t>
            </a:r>
            <a:r>
              <a:rPr lang="en-US" sz="14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 </a:t>
            </a:r>
            <a:r>
              <a:rPr lang="en-US" sz="1400" dirty="0" err="1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Profesi</a:t>
            </a:r>
            <a:r>
              <a:rPr lang="en-US" sz="14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 dan </a:t>
            </a:r>
            <a:r>
              <a:rPr lang="en-US" sz="1400" dirty="0" err="1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Sertifikasi</a:t>
            </a:r>
            <a:endParaRPr lang="en-US" sz="1400" dirty="0">
              <a:solidFill>
                <a:srgbClr val="4472C4">
                  <a:lumMod val="50000"/>
                </a:srgbClr>
              </a:solidFill>
              <a:latin typeface="HP Simplified" panose="020B0606020204020204" pitchFamily="34" charset="0"/>
            </a:endParaRPr>
          </a:p>
          <a:p>
            <a:pPr defTabSz="457200"/>
            <a:r>
              <a:rPr lang="en-US" sz="14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Badan </a:t>
            </a:r>
            <a:r>
              <a:rPr lang="en-US" sz="1400" dirty="0" err="1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Penelitian</a:t>
            </a:r>
            <a:r>
              <a:rPr lang="en-US" sz="14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 dan </a:t>
            </a:r>
            <a:r>
              <a:rPr lang="en-US" sz="1400" dirty="0" err="1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Pengembangan</a:t>
            </a:r>
            <a:r>
              <a:rPr lang="en-US" sz="14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 SDM</a:t>
            </a:r>
          </a:p>
          <a:p>
            <a:pPr defTabSz="457200"/>
            <a:r>
              <a:rPr lang="en-US" sz="14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Kementerian </a:t>
            </a:r>
            <a:r>
              <a:rPr lang="en-US" sz="1400" dirty="0" err="1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Komunikasi</a:t>
            </a:r>
            <a:r>
              <a:rPr lang="en-US" sz="14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 dan </a:t>
            </a:r>
            <a:r>
              <a:rPr lang="en-US" sz="1400" dirty="0" err="1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Informatika</a:t>
            </a:r>
            <a:endParaRPr lang="en-US" sz="1400" dirty="0">
              <a:solidFill>
                <a:srgbClr val="4472C4">
                  <a:lumMod val="50000"/>
                </a:srgbClr>
              </a:solidFill>
              <a:latin typeface="HP Simplified" panose="020B0606020204020204" pitchFamily="34" charset="0"/>
            </a:endParaRPr>
          </a:p>
          <a:p>
            <a:pPr defTabSz="457200"/>
            <a:r>
              <a:rPr lang="en-US" sz="14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Jl. Medan Merdeka Barat No. 9 </a:t>
            </a:r>
          </a:p>
          <a:p>
            <a:pPr defTabSz="457200"/>
            <a:r>
              <a:rPr lang="en-US" sz="14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(Gd. </a:t>
            </a:r>
            <a:r>
              <a:rPr lang="en-US" sz="1400" dirty="0" err="1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Belakang</a:t>
            </a:r>
            <a:r>
              <a:rPr lang="en-US" sz="14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 Lt. 4 - 5) </a:t>
            </a:r>
          </a:p>
          <a:p>
            <a:pPr defTabSz="457200"/>
            <a:r>
              <a:rPr lang="en-US" sz="14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Jakarta Pusat, 10110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D8B2030-99C4-4505-9667-DE6CE4B6CE0B}"/>
              </a:ext>
            </a:extLst>
          </p:cNvPr>
          <p:cNvGrpSpPr/>
          <p:nvPr/>
        </p:nvGrpSpPr>
        <p:grpSpPr>
          <a:xfrm>
            <a:off x="5674242" y="6327045"/>
            <a:ext cx="2170463" cy="378419"/>
            <a:chOff x="4279782" y="5408838"/>
            <a:chExt cx="2170463" cy="378419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587EFBD-0C26-4194-996D-1BA694E97DC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79782" y="5490038"/>
              <a:ext cx="216020" cy="216020"/>
            </a:xfrm>
            <a:prstGeom prst="rect">
              <a:avLst/>
            </a:prstGeom>
          </p:spPr>
        </p:pic>
        <p:sp>
          <p:nvSpPr>
            <p:cNvPr id="22" name="Title 1">
              <a:extLst>
                <a:ext uri="{FF2B5EF4-FFF2-40B4-BE49-F238E27FC236}">
                  <a16:creationId xmlns:a16="http://schemas.microsoft.com/office/drawing/2014/main" id="{D2C9E095-20A3-45B6-B340-94169BBF4AC4}"/>
                </a:ext>
              </a:extLst>
            </p:cNvPr>
            <p:cNvSpPr txBox="1">
              <a:spLocks/>
            </p:cNvSpPr>
            <p:nvPr/>
          </p:nvSpPr>
          <p:spPr>
            <a:xfrm>
              <a:off x="4457102" y="5408838"/>
              <a:ext cx="1993143" cy="37841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fontAlgn="base"/>
              <a:r>
                <a:rPr lang="en-US" sz="1400" dirty="0">
                  <a:solidFill>
                    <a:srgbClr val="4472C4">
                      <a:lumMod val="50000"/>
                    </a:srgbClr>
                  </a:solidFill>
                  <a:latin typeface="HP Simplified" panose="020B0606020204020204" pitchFamily="34" charset="0"/>
                </a:rPr>
                <a:t>digitalent.kominfo.go.id</a:t>
              </a:r>
              <a:endParaRPr lang="en-US" sz="7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endParaRPr>
            </a:p>
          </p:txBody>
        </p:sp>
      </p:grpSp>
      <p:sp>
        <p:nvSpPr>
          <p:cNvPr id="23" name="Title 22">
            <a:extLst>
              <a:ext uri="{FF2B5EF4-FFF2-40B4-BE49-F238E27FC236}">
                <a16:creationId xmlns:a16="http://schemas.microsoft.com/office/drawing/2014/main" id="{5481183B-7B6D-43F8-AEB6-148DC708E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C5BB2E-77A6-4F36-B52B-730645AE87E9}" type="datetime1">
              <a:rPr lang="id-ID" smtClean="0">
                <a:solidFill>
                  <a:prstClr val="black">
                    <a:tint val="75000"/>
                  </a:prstClr>
                </a:solidFill>
              </a:rPr>
              <a:t>10/07/2019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Struktur Data pada Python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6224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Tuples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2F5ED-5609-45A4-B598-4F0823344748}" type="datetime1">
              <a:rPr lang="id-ID" smtClean="0"/>
              <a:t>10/07/2019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Struktur Data pada Python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7</a:t>
            </a:fld>
            <a:endParaRPr lang="id-ID" dirty="0"/>
          </a:p>
        </p:txBody>
      </p:sp>
      <p:sp>
        <p:nvSpPr>
          <p:cNvPr id="10" name="Content Placeholder 6"/>
          <p:cNvSpPr txBox="1">
            <a:spLocks/>
          </p:cNvSpPr>
          <p:nvPr/>
        </p:nvSpPr>
        <p:spPr>
          <a:xfrm>
            <a:off x="155851" y="1471527"/>
            <a:ext cx="8814723" cy="8485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Anggota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/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elemen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pada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tuples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dapat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ditambahkan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anggota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/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elemennya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dengan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menggunakan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tanda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(+)</a:t>
            </a:r>
            <a:endParaRPr kumimoji="0" lang="en-US" sz="2000" i="0" strike="noStrike" kern="1200" cap="none" spc="0" normalizeH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8" name="Google Shape;79;p18"/>
          <p:cNvPicPr preferRelativeResize="0"/>
          <p:nvPr/>
        </p:nvPicPr>
        <p:blipFill>
          <a:blip r:embed="rId3">
            <a:alphaModFix/>
          </a:blip>
          <a:srcRect l="10776" t="23081" r="15828" b="10918"/>
          <a:stretch>
            <a:fillRect/>
          </a:stretch>
        </p:blipFill>
        <p:spPr>
          <a:xfrm>
            <a:off x="586846" y="2702269"/>
            <a:ext cx="6305266" cy="319357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Rectangle 10"/>
          <p:cNvSpPr/>
          <p:nvPr/>
        </p:nvSpPr>
        <p:spPr>
          <a:xfrm>
            <a:off x="7724633" y="5390865"/>
            <a:ext cx="1078173" cy="34119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Indeks</a:t>
            </a:r>
            <a:endParaRPr lang="en-US" b="1" dirty="0"/>
          </a:p>
        </p:txBody>
      </p:sp>
      <p:sp>
        <p:nvSpPr>
          <p:cNvPr id="12" name="Right Arrow 11"/>
          <p:cNvSpPr/>
          <p:nvPr/>
        </p:nvSpPr>
        <p:spPr>
          <a:xfrm rot="10800000">
            <a:off x="6864823" y="5459103"/>
            <a:ext cx="764275" cy="2456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931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Tuples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A977A-A60A-4570-9CD3-4C68153AF74F}" type="datetime1">
              <a:rPr lang="id-ID" smtClean="0"/>
              <a:t>10/07/2019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Struktur Data pada Python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8</a:t>
            </a:fld>
            <a:endParaRPr lang="id-ID" dirty="0"/>
          </a:p>
        </p:txBody>
      </p:sp>
      <p:sp>
        <p:nvSpPr>
          <p:cNvPr id="10" name="Content Placeholder 6"/>
          <p:cNvSpPr txBox="1">
            <a:spLocks/>
          </p:cNvSpPr>
          <p:nvPr/>
        </p:nvSpPr>
        <p:spPr>
          <a:xfrm>
            <a:off x="155851" y="1471527"/>
            <a:ext cx="8814723" cy="16128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u="sng" dirty="0" err="1">
                <a:solidFill>
                  <a:schemeClr val="bg2">
                    <a:lumMod val="25000"/>
                  </a:schemeClr>
                </a:solidFill>
              </a:rPr>
              <a:t>Pemotongan</a:t>
            </a:r>
            <a:r>
              <a:rPr lang="en-US" sz="2000" u="sng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u="sng" dirty="0" err="1">
                <a:solidFill>
                  <a:schemeClr val="bg2">
                    <a:lumMod val="25000"/>
                  </a:schemeClr>
                </a:solidFill>
              </a:rPr>
              <a:t>Tuples</a:t>
            </a:r>
            <a:endParaRPr lang="en-US" sz="2000" u="sng" dirty="0">
              <a:solidFill>
                <a:schemeClr val="bg2">
                  <a:lumMod val="25000"/>
                </a:schemeClr>
              </a:solidFill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000" i="0" strike="noStrike" kern="1200" cap="none" spc="0" normalizeH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Pemotongan</a:t>
            </a:r>
            <a:r>
              <a:rPr kumimoji="0" lang="en-US" sz="2000" i="0" strike="noStrike" kern="1200" cap="none" spc="0" normalizeH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i="0" strike="noStrike" kern="1200" cap="none" spc="0" normalizeH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tuples</a:t>
            </a:r>
            <a:r>
              <a:rPr kumimoji="0" lang="en-US" sz="2000" i="0" strike="noStrike" kern="1200" cap="none" spc="0" normalizeH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i="0" strike="noStrike" kern="1200" cap="none" spc="0" normalizeH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dilakukan</a:t>
            </a:r>
            <a:r>
              <a:rPr kumimoji="0" lang="en-US" sz="2000" i="0" strike="noStrike" kern="1200" cap="none" spc="0" normalizeH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i="0" strike="noStrike" kern="1200" cap="none" spc="0" normalizeH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untuk</a:t>
            </a:r>
            <a:r>
              <a:rPr kumimoji="0" lang="en-US" sz="2000" i="0" strike="noStrike" kern="1200" cap="none" spc="0" normalizeH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i="0" strike="noStrike" kern="1200" cap="none" spc="0" normalizeH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mengambil</a:t>
            </a:r>
            <a:r>
              <a:rPr kumimoji="0" lang="en-US" sz="2000" i="0" strike="noStrike" kern="1200" cap="none" spc="0" normalizeH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</a:t>
            </a:r>
            <a:r>
              <a:rPr kumimoji="0" lang="en-US" sz="2000" i="0" strike="noStrike" kern="1200" cap="none" spc="0" normalizeH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beberapa</a:t>
            </a:r>
            <a:r>
              <a:rPr kumimoji="0" lang="en-US" sz="2000" i="0" strike="noStrike" kern="1200" cap="none" spc="0" normalizeH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i="0" strike="noStrike" kern="1200" cap="none" spc="0" normalizeH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anggota</a:t>
            </a:r>
            <a:r>
              <a:rPr kumimoji="0" lang="en-US" sz="2000" i="0" strike="noStrike" kern="1200" cap="none" spc="0" normalizeH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/</a:t>
            </a:r>
            <a:r>
              <a:rPr kumimoji="0" lang="en-US" sz="2000" i="0" strike="noStrike" kern="1200" cap="none" spc="0" normalizeH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elemen</a:t>
            </a:r>
            <a:r>
              <a:rPr kumimoji="0" lang="en-US" sz="2000" i="0" strike="noStrike" kern="1200" cap="none" spc="0" normalizeH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yang </a:t>
            </a:r>
            <a:r>
              <a:rPr kumimoji="0" lang="en-US" sz="2000" i="0" strike="noStrike" kern="1200" cap="none" spc="0" normalizeH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ada</a:t>
            </a:r>
            <a:r>
              <a:rPr kumimoji="0" lang="en-US" sz="2000" i="0" strike="noStrike" kern="1200" cap="none" spc="0" normalizeH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i="0" strike="noStrike" kern="1200" cap="none" spc="0" normalizeH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</a:t>
            </a:r>
            <a:r>
              <a:rPr kumimoji="0" lang="en-US" sz="2000" i="0" strike="noStrike" kern="1200" cap="none" spc="0" normalizeH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i="0" strike="noStrike" kern="1200" cap="none" spc="0" normalizeH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tuples</a:t>
            </a:r>
            <a:r>
              <a:rPr kumimoji="0" lang="en-US" sz="2000" i="0" strike="noStrike" kern="1200" cap="none" spc="0" normalizeH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i="0" strike="noStrike" kern="1200" cap="none" spc="0" normalizeH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dengan</a:t>
            </a:r>
            <a:r>
              <a:rPr kumimoji="0" lang="en-US" sz="2000" i="0" strike="noStrike" kern="1200" cap="none" spc="0" normalizeH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i="0" strike="noStrike" kern="1200" cap="none" spc="0" normalizeH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menggunakan</a:t>
            </a:r>
            <a:r>
              <a:rPr kumimoji="0" lang="en-US" sz="2000" i="0" strike="noStrike" kern="1200" cap="none" spc="0" normalizeH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i="0" strike="noStrike" kern="1200" cap="none" spc="0" normalizeH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indeks</a:t>
            </a:r>
            <a:r>
              <a:rPr kumimoji="0" lang="en-US" sz="2000" i="0" strike="noStrike" kern="1200" cap="none" spc="0" normalizeH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i="0" strike="noStrike" kern="1200" cap="none" spc="0" normalizeH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tuples</a:t>
            </a:r>
            <a:r>
              <a:rPr kumimoji="0" lang="en-US" sz="2000" i="0" strike="noStrike" kern="1200" cap="none" spc="0" normalizeH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000" dirty="0">
              <a:solidFill>
                <a:schemeClr val="bg2">
                  <a:lumMod val="25000"/>
                </a:schemeClr>
              </a:solidFill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000" i="0" strike="noStrike" kern="1200" cap="none" spc="0" normalizeH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Contoh</a:t>
            </a:r>
            <a:r>
              <a:rPr kumimoji="0" lang="en-US" sz="2000" i="0" strike="noStrike" kern="1200" cap="none" spc="0" normalizeH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ke-1:</a:t>
            </a:r>
          </a:p>
        </p:txBody>
      </p:sp>
      <p:pic>
        <p:nvPicPr>
          <p:cNvPr id="7" name="Google Shape;84;p19"/>
          <p:cNvPicPr preferRelativeResize="0"/>
          <p:nvPr/>
        </p:nvPicPr>
        <p:blipFill>
          <a:blip r:embed="rId3">
            <a:alphaModFix/>
          </a:blip>
          <a:srcRect l="13990" t="23928" r="13094" b="51534"/>
          <a:stretch>
            <a:fillRect/>
          </a:stretch>
        </p:blipFill>
        <p:spPr>
          <a:xfrm>
            <a:off x="641446" y="3111703"/>
            <a:ext cx="6318914" cy="118735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84;p19"/>
          <p:cNvPicPr preferRelativeResize="0"/>
          <p:nvPr/>
        </p:nvPicPr>
        <p:blipFill>
          <a:blip r:embed="rId3">
            <a:alphaModFix/>
          </a:blip>
          <a:srcRect l="13990" t="59983" r="27451" b="26149"/>
          <a:stretch>
            <a:fillRect/>
          </a:stretch>
        </p:blipFill>
        <p:spPr>
          <a:xfrm>
            <a:off x="1435293" y="5472766"/>
            <a:ext cx="5074693" cy="6710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" name="Group 30"/>
          <p:cNvGrpSpPr/>
          <p:nvPr/>
        </p:nvGrpSpPr>
        <p:grpSpPr>
          <a:xfrm>
            <a:off x="875730" y="4329423"/>
            <a:ext cx="8172734" cy="884036"/>
            <a:chOff x="875730" y="3510543"/>
            <a:chExt cx="8172734" cy="884036"/>
          </a:xfrm>
        </p:grpSpPr>
        <p:sp>
          <p:nvSpPr>
            <p:cNvPr id="9" name="Rectangle 8"/>
            <p:cNvSpPr/>
            <p:nvPr/>
          </p:nvSpPr>
          <p:spPr>
            <a:xfrm>
              <a:off x="1978924" y="3944204"/>
              <a:ext cx="368489" cy="43672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875730" y="3932830"/>
              <a:ext cx="368489" cy="43672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2677244" y="3946476"/>
              <a:ext cx="368489" cy="43672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935132" y="3948748"/>
              <a:ext cx="368489" cy="43672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5697996" y="3951020"/>
              <a:ext cx="368489" cy="43672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6710220" y="3939644"/>
              <a:ext cx="368489" cy="43672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5</a:t>
              </a:r>
            </a:p>
          </p:txBody>
        </p:sp>
        <p:cxnSp>
          <p:nvCxnSpPr>
            <p:cNvPr id="20" name="Straight Connector 19"/>
            <p:cNvCxnSpPr/>
            <p:nvPr/>
          </p:nvCxnSpPr>
          <p:spPr>
            <a:xfrm rot="5400000">
              <a:off x="1985749" y="3732663"/>
              <a:ext cx="395786" cy="158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rot="5400000">
              <a:off x="855259" y="3721290"/>
              <a:ext cx="395786" cy="158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rot="5400000">
              <a:off x="2670412" y="3734938"/>
              <a:ext cx="395786" cy="158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rot="5400000">
              <a:off x="3898710" y="3775881"/>
              <a:ext cx="395786" cy="158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rot="5400000">
              <a:off x="5672919" y="3707642"/>
              <a:ext cx="395786" cy="158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rot="5400000">
              <a:off x="6682853" y="3721290"/>
              <a:ext cx="395786" cy="158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Rectangle 27"/>
            <p:cNvSpPr/>
            <p:nvPr/>
          </p:nvSpPr>
          <p:spPr>
            <a:xfrm>
              <a:off x="7356141" y="3930556"/>
              <a:ext cx="1692323" cy="43672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rgbClr val="0070C0"/>
                  </a:solidFill>
                </a:rPr>
                <a:t>Batas </a:t>
              </a:r>
              <a:r>
                <a:rPr lang="en-US" b="1" dirty="0" err="1">
                  <a:solidFill>
                    <a:srgbClr val="0070C0"/>
                  </a:solidFill>
                </a:rPr>
                <a:t>Indeks</a:t>
              </a:r>
              <a:endParaRPr lang="en-US" b="1" dirty="0">
                <a:solidFill>
                  <a:srgbClr val="0070C0"/>
                </a:solidFill>
              </a:endParaRPr>
            </a:p>
          </p:txBody>
        </p:sp>
        <p:sp>
          <p:nvSpPr>
            <p:cNvPr id="29" name="Left Arrow 28"/>
            <p:cNvSpPr/>
            <p:nvPr/>
          </p:nvSpPr>
          <p:spPr>
            <a:xfrm>
              <a:off x="7042245" y="4053385"/>
              <a:ext cx="450376" cy="191068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3916907" y="3985146"/>
              <a:ext cx="368490" cy="409433"/>
            </a:xfrm>
            <a:prstGeom prst="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21931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Tuples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06245-E304-4564-B5E9-69A8456D211C}" type="datetime1">
              <a:rPr lang="id-ID" smtClean="0"/>
              <a:t>10/07/2019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Struktur Data pada Python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9</a:t>
            </a:fld>
            <a:endParaRPr lang="id-ID" dirty="0"/>
          </a:p>
        </p:txBody>
      </p:sp>
      <p:sp>
        <p:nvSpPr>
          <p:cNvPr id="10" name="Content Placeholder 6"/>
          <p:cNvSpPr txBox="1">
            <a:spLocks/>
          </p:cNvSpPr>
          <p:nvPr/>
        </p:nvSpPr>
        <p:spPr>
          <a:xfrm>
            <a:off x="155851" y="1403287"/>
            <a:ext cx="8814723" cy="15309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/>
          <a:p>
            <a:pPr lvl="0">
              <a:spcBef>
                <a:spcPts val="1000"/>
              </a:spcBef>
              <a:defRPr/>
            </a:pPr>
            <a:r>
              <a:rPr lang="en-US" sz="2000" u="sng" dirty="0" err="1">
                <a:solidFill>
                  <a:schemeClr val="bg2">
                    <a:lumMod val="25000"/>
                  </a:schemeClr>
                </a:solidFill>
              </a:rPr>
              <a:t>Pemotongan</a:t>
            </a:r>
            <a:r>
              <a:rPr lang="en-US" sz="2000" u="sng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u="sng" dirty="0" err="1">
                <a:solidFill>
                  <a:schemeClr val="bg2">
                    <a:lumMod val="25000"/>
                  </a:schemeClr>
                </a:solidFill>
              </a:rPr>
              <a:t>Tuples</a:t>
            </a:r>
            <a:endParaRPr lang="en-US" sz="2000" u="sng" dirty="0">
              <a:solidFill>
                <a:schemeClr val="bg2">
                  <a:lumMod val="25000"/>
                </a:schemeClr>
              </a:solidFill>
            </a:endParaRPr>
          </a:p>
          <a:p>
            <a:pPr lvl="0">
              <a:spcBef>
                <a:spcPts val="1000"/>
              </a:spcBef>
              <a:defRPr/>
            </a:pP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Pemotongan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tuples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dilakukan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untuk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mengambil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beberapa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anggota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/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elemen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yang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ada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di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tuples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dengan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menggunakan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indeks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tuples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.</a:t>
            </a:r>
          </a:p>
          <a:p>
            <a:pPr lvl="0">
              <a:spcBef>
                <a:spcPts val="1000"/>
              </a:spcBef>
              <a:defRPr/>
            </a:pPr>
            <a:endParaRPr lang="en-US" sz="2000" dirty="0">
              <a:solidFill>
                <a:schemeClr val="bg2">
                  <a:lumMod val="25000"/>
                </a:schemeClr>
              </a:solidFill>
            </a:endParaRPr>
          </a:p>
          <a:p>
            <a:pPr lvl="0">
              <a:spcBef>
                <a:spcPts val="1000"/>
              </a:spcBef>
              <a:defRPr/>
            </a:pP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Contoh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ke-2:</a:t>
            </a:r>
          </a:p>
        </p:txBody>
      </p:sp>
      <p:pic>
        <p:nvPicPr>
          <p:cNvPr id="8" name="Google Shape;89;p20"/>
          <p:cNvPicPr preferRelativeResize="0"/>
          <p:nvPr/>
        </p:nvPicPr>
        <p:blipFill>
          <a:blip r:embed="rId3">
            <a:alphaModFix/>
          </a:blip>
          <a:srcRect l="13916" t="24774" r="12571" b="51534"/>
          <a:stretch>
            <a:fillRect/>
          </a:stretch>
        </p:blipFill>
        <p:spPr>
          <a:xfrm>
            <a:off x="532255" y="3002504"/>
            <a:ext cx="6428103" cy="1228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89;p20"/>
          <p:cNvPicPr preferRelativeResize="0"/>
          <p:nvPr/>
        </p:nvPicPr>
        <p:blipFill>
          <a:blip r:embed="rId3">
            <a:alphaModFix/>
          </a:blip>
          <a:srcRect l="13916" t="58009" r="23054" b="26995"/>
          <a:stretch>
            <a:fillRect/>
          </a:stretch>
        </p:blipFill>
        <p:spPr>
          <a:xfrm>
            <a:off x="1271516" y="5527344"/>
            <a:ext cx="5429535" cy="72560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" name="Group 26"/>
          <p:cNvGrpSpPr/>
          <p:nvPr/>
        </p:nvGrpSpPr>
        <p:grpSpPr>
          <a:xfrm>
            <a:off x="793843" y="4315761"/>
            <a:ext cx="8172734" cy="877206"/>
            <a:chOff x="793843" y="4315761"/>
            <a:chExt cx="8172734" cy="877206"/>
          </a:xfrm>
        </p:grpSpPr>
        <p:sp>
          <p:nvSpPr>
            <p:cNvPr id="12" name="Rectangle 11"/>
            <p:cNvSpPr/>
            <p:nvPr/>
          </p:nvSpPr>
          <p:spPr>
            <a:xfrm>
              <a:off x="1897037" y="4749422"/>
              <a:ext cx="368489" cy="43672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793843" y="4738048"/>
              <a:ext cx="368489" cy="43672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595357" y="4751694"/>
              <a:ext cx="368489" cy="43672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3853245" y="4753966"/>
              <a:ext cx="368489" cy="43672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5616109" y="4756238"/>
              <a:ext cx="368489" cy="43672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628333" y="4744862"/>
              <a:ext cx="368489" cy="43672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5</a:t>
              </a:r>
            </a:p>
          </p:txBody>
        </p:sp>
        <p:cxnSp>
          <p:nvCxnSpPr>
            <p:cNvPr id="18" name="Straight Connector 17"/>
            <p:cNvCxnSpPr/>
            <p:nvPr/>
          </p:nvCxnSpPr>
          <p:spPr>
            <a:xfrm rot="5400000">
              <a:off x="1903862" y="4537881"/>
              <a:ext cx="395786" cy="158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rot="5400000">
              <a:off x="773372" y="4526508"/>
              <a:ext cx="395786" cy="158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rot="5400000">
              <a:off x="2588525" y="4540156"/>
              <a:ext cx="395786" cy="158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rot="5400000">
              <a:off x="3816823" y="4581099"/>
              <a:ext cx="395786" cy="158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rot="5400000">
              <a:off x="5591032" y="4512860"/>
              <a:ext cx="395786" cy="158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rot="5400000">
              <a:off x="6600966" y="4526508"/>
              <a:ext cx="395786" cy="158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7274254" y="4735774"/>
              <a:ext cx="1692323" cy="43672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rgbClr val="0070C0"/>
                  </a:solidFill>
                </a:rPr>
                <a:t>Batas </a:t>
              </a:r>
              <a:r>
                <a:rPr lang="en-US" b="1" dirty="0" err="1">
                  <a:solidFill>
                    <a:srgbClr val="0070C0"/>
                  </a:solidFill>
                </a:rPr>
                <a:t>Indeks</a:t>
              </a:r>
              <a:endParaRPr lang="en-US" b="1" dirty="0">
                <a:solidFill>
                  <a:srgbClr val="0070C0"/>
                </a:solidFill>
              </a:endParaRPr>
            </a:p>
          </p:txBody>
        </p:sp>
        <p:sp>
          <p:nvSpPr>
            <p:cNvPr id="25" name="Left Arrow 24"/>
            <p:cNvSpPr/>
            <p:nvPr/>
          </p:nvSpPr>
          <p:spPr>
            <a:xfrm>
              <a:off x="6960358" y="4858603"/>
              <a:ext cx="450376" cy="191068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Rectangle 25"/>
          <p:cNvSpPr/>
          <p:nvPr/>
        </p:nvSpPr>
        <p:spPr>
          <a:xfrm>
            <a:off x="6564572" y="4776716"/>
            <a:ext cx="368490" cy="409433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931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UII Powerpoint Template 2014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3477</TotalTime>
  <Words>4926</Words>
  <Application>Microsoft Office PowerPoint</Application>
  <PresentationFormat>On-screen Show (4:3)</PresentationFormat>
  <Paragraphs>855</Paragraphs>
  <Slides>67</Slides>
  <Notes>63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72" baseType="lpstr">
      <vt:lpstr>Arial</vt:lpstr>
      <vt:lpstr>Calibri</vt:lpstr>
      <vt:lpstr>HP Simplified</vt:lpstr>
      <vt:lpstr>Myriad Pro</vt:lpstr>
      <vt:lpstr>UII Powerpoint Template 2014</vt:lpstr>
      <vt:lpstr>PowerPoint Presentation</vt:lpstr>
      <vt:lpstr>PowerPoint Presentation</vt:lpstr>
      <vt:lpstr>Tuples</vt:lpstr>
      <vt:lpstr>Tuples</vt:lpstr>
      <vt:lpstr>Tuples</vt:lpstr>
      <vt:lpstr>Tuples</vt:lpstr>
      <vt:lpstr>Tuples</vt:lpstr>
      <vt:lpstr>Tuples</vt:lpstr>
      <vt:lpstr>Tuples</vt:lpstr>
      <vt:lpstr>Tuples</vt:lpstr>
      <vt:lpstr>Tuples</vt:lpstr>
      <vt:lpstr>Tuples</vt:lpstr>
      <vt:lpstr>Tuples</vt:lpstr>
      <vt:lpstr>Tuples</vt:lpstr>
      <vt:lpstr>Tuples</vt:lpstr>
      <vt:lpstr>Tuples</vt:lpstr>
      <vt:lpstr>Tuples</vt:lpstr>
      <vt:lpstr>Lists</vt:lpstr>
      <vt:lpstr>List</vt:lpstr>
      <vt:lpstr>List</vt:lpstr>
      <vt:lpstr>List</vt:lpstr>
      <vt:lpstr>List</vt:lpstr>
      <vt:lpstr>List</vt:lpstr>
      <vt:lpstr>List</vt:lpstr>
      <vt:lpstr>List</vt:lpstr>
      <vt:lpstr>List</vt:lpstr>
      <vt:lpstr>List</vt:lpstr>
      <vt:lpstr>List</vt:lpstr>
      <vt:lpstr>List</vt:lpstr>
      <vt:lpstr>List</vt:lpstr>
      <vt:lpstr>List</vt:lpstr>
      <vt:lpstr>List</vt:lpstr>
      <vt:lpstr>List</vt:lpstr>
      <vt:lpstr>List</vt:lpstr>
      <vt:lpstr>List</vt:lpstr>
      <vt:lpstr>PowerPoint Presentation</vt:lpstr>
      <vt:lpstr>Sets</vt:lpstr>
      <vt:lpstr>Set </vt:lpstr>
      <vt:lpstr>Membuat sebuah Set</vt:lpstr>
      <vt:lpstr>Sets: Creating a Set</vt:lpstr>
      <vt:lpstr>Konversi List ke Set</vt:lpstr>
      <vt:lpstr>Konversi List ke Set</vt:lpstr>
      <vt:lpstr>Operasi Set</vt:lpstr>
      <vt:lpstr>Menambahkan elemen set</vt:lpstr>
      <vt:lpstr>Menghapus elemen Set</vt:lpstr>
      <vt:lpstr>Mengecek elemen dalam Set</vt:lpstr>
      <vt:lpstr>Set Operations</vt:lpstr>
      <vt:lpstr>Operasi Matematika pada Set</vt:lpstr>
      <vt:lpstr>Operasi Matematika pada Set</vt:lpstr>
      <vt:lpstr>Operasi Matematika pada Set</vt:lpstr>
      <vt:lpstr>Operasi Matematika pada Set</vt:lpstr>
      <vt:lpstr>Operasi Matematika pada Set</vt:lpstr>
      <vt:lpstr>Operasi Matematika pada Set</vt:lpstr>
      <vt:lpstr>Dictionary (Kamus)</vt:lpstr>
      <vt:lpstr>Dictionary (Kamus)</vt:lpstr>
      <vt:lpstr>Dictionary (Kamus)</vt:lpstr>
      <vt:lpstr>Dictionary (Kamus)</vt:lpstr>
      <vt:lpstr>Dictionary (Kamus)</vt:lpstr>
      <vt:lpstr>Dictionary (Kamus)</vt:lpstr>
      <vt:lpstr>Dictionary (Kamus)</vt:lpstr>
      <vt:lpstr>Dictionary (Kamus)</vt:lpstr>
      <vt:lpstr>Dictionary (Kamus)</vt:lpstr>
      <vt:lpstr>Dictionary (Kamus)</vt:lpstr>
      <vt:lpstr>Dictionary (Kamus)</vt:lpstr>
      <vt:lpstr>Dictionary (Kamus)</vt:lpstr>
      <vt:lpstr>Dictionary (Kamus)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ASUS</dc:creator>
  <cp:lastModifiedBy>Elvira Sukma Wahyuni, S.Pd.T., M.Eng </cp:lastModifiedBy>
  <cp:revision>537</cp:revision>
  <dcterms:created xsi:type="dcterms:W3CDTF">2019-04-17T03:34:48Z</dcterms:created>
  <dcterms:modified xsi:type="dcterms:W3CDTF">2019-07-10T07:42:57Z</dcterms:modified>
</cp:coreProperties>
</file>